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78" r:id="rId10"/>
    <p:sldId id="263" r:id="rId11"/>
    <p:sldId id="264" r:id="rId12"/>
    <p:sldId id="265" r:id="rId13"/>
    <p:sldId id="267" r:id="rId14"/>
    <p:sldId id="272" r:id="rId15"/>
    <p:sldId id="273" r:id="rId16"/>
    <p:sldId id="280" r:id="rId17"/>
    <p:sldId id="268" r:id="rId18"/>
    <p:sldId id="269" r:id="rId19"/>
    <p:sldId id="275" r:id="rId20"/>
    <p:sldId id="274" r:id="rId21"/>
    <p:sldId id="279" r:id="rId22"/>
    <p:sldId id="276" r:id="rId23"/>
    <p:sldId id="270" r:id="rId24"/>
    <p:sldId id="271" r:id="rId25"/>
    <p:sldId id="277" r:id="rId2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BD"/>
    <a:srgbClr val="000000"/>
    <a:srgbClr val="DBE9CD"/>
    <a:srgbClr val="EEF4E8"/>
    <a:srgbClr val="90C226"/>
    <a:srgbClr val="D9D9D9"/>
    <a:srgbClr val="00B0F0"/>
    <a:srgbClr val="688E19"/>
    <a:srgbClr val="2B2B2A"/>
    <a:srgbClr val="A7A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3" autoAdjust="0"/>
    <p:restoredTop sz="94660"/>
  </p:normalViewPr>
  <p:slideViewPr>
    <p:cSldViewPr snapToGrid="0">
      <p:cViewPr varScale="1">
        <p:scale>
          <a:sx n="51" d="100"/>
          <a:sy n="51" d="100"/>
        </p:scale>
        <p:origin x="42" y="14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25B39D2-FD45-4CD4-9594-F2ED04F8506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F97CFE4-7AEE-4434-BED9-F0539883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0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1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5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950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61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3496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93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7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4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2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7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F284-C47A-4C0C-940D-C66AFF8DA54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E92652-47D1-41B3-8D84-F218C165B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8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0.wdp"/><Relationship Id="rId7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gif"/><Relationship Id="rId5" Type="http://schemas.microsoft.com/office/2007/relationships/hdphoto" Target="../media/hdphoto8.wdp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88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0"/>
            <a:ext cx="12788808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110514"/>
            <a:ext cx="12788808" cy="808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97942" y="1293494"/>
            <a:ext cx="3831772" cy="3730172"/>
          </a:xfrm>
          <a:prstGeom prst="rect">
            <a:avLst/>
          </a:prstGeom>
          <a:solidFill>
            <a:srgbClr val="90C226">
              <a:alpha val="2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78518" y="1687102"/>
            <a:ext cx="3831772" cy="373017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33" y="1913417"/>
            <a:ext cx="2023742" cy="7908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25056" y="2551837"/>
            <a:ext cx="52808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PATIENT </a:t>
            </a:r>
            <a:r>
              <a:rPr lang="en-US" sz="5400" dirty="0" smtClean="0">
                <a:ln w="0"/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MONITOR</a:t>
            </a:r>
            <a:endParaRPr lang="en-US" sz="5400" dirty="0">
              <a:ln w="0"/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191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37582" y="1781246"/>
            <a:ext cx="9954418" cy="5076754"/>
            <a:chOff x="2237582" y="1781246"/>
            <a:chExt cx="9954418" cy="5076754"/>
          </a:xfrm>
        </p:grpSpPr>
        <p:pic>
          <p:nvPicPr>
            <p:cNvPr id="1026" name="Picture 2" descr="Image result for patient monito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24167" r="99500">
                          <a14:foregroundMark x1="55167" y1="69608" x2="55583" y2="69935"/>
                          <a14:foregroundMark x1="57833" y1="70098" x2="60917" y2="71732"/>
                          <a14:foregroundMark x1="61417" y1="72222" x2="62083" y2="73693"/>
                          <a14:foregroundMark x1="51000" y1="70098" x2="52583" y2="70752"/>
                          <a14:foregroundMark x1="50167" y1="63399" x2="50083" y2="67484"/>
                          <a14:foregroundMark x1="60083" y1="91176" x2="63167" y2="92320"/>
                          <a14:foregroundMark x1="62167" y1="69935" x2="52000" y2="31373"/>
                          <a14:foregroundMark x1="65583" y1="65686" x2="71083" y2="58497"/>
                          <a14:foregroundMark x1="53000" y1="58007" x2="38833" y2="23693"/>
                          <a14:foregroundMark x1="33000" y1="59477" x2="34667" y2="35294"/>
                          <a14:foregroundMark x1="75417" y1="19935" x2="78000" y2="23529"/>
                          <a14:foregroundMark x1="78333" y1="24183" x2="80333" y2="29575"/>
                          <a14:backgroundMark x1="51500" y1="35948" x2="54167" y2="41667"/>
                          <a14:backgroundMark x1="76250" y1="45098" x2="65167" y2="25817"/>
                          <a14:backgroundMark x1="77500" y1="17974" x2="66667" y2="10621"/>
                          <a14:backgroundMark x1="86750" y1="490" x2="87000" y2="327"/>
                          <a14:backgroundMark x1="69833" y1="74837" x2="72417" y2="75654"/>
                          <a14:backgroundMark x1="79250" y1="76797" x2="80000" y2="77124"/>
                          <a14:backgroundMark x1="73750" y1="81046" x2="74250" y2="83007"/>
                          <a14:backgroundMark x1="75667" y1="22876" x2="75417" y2="25000"/>
                          <a14:backgroundMark x1="76833" y1="25327" x2="76750" y2="24837"/>
                          <a14:backgroundMark x1="77167" y1="26471" x2="77083" y2="25980"/>
                          <a14:backgroundMark x1="41417" y1="72222" x2="39750" y2="71078"/>
                          <a14:backgroundMark x1="36083" y1="92320" x2="34917" y2="90850"/>
                          <a14:backgroundMark x1="50667" y1="68954" x2="50750" y2="69118"/>
                          <a14:backgroundMark x1="39500" y1="16993" x2="40333" y2="17320"/>
                          <a14:backgroundMark x1="45417" y1="20588" x2="48000" y2="19118"/>
                          <a14:backgroundMark x1="41667" y1="4902" x2="52083" y2="3268"/>
                          <a14:backgroundMark x1="50500" y1="5882" x2="57583" y2="6209"/>
                          <a14:backgroundMark x1="71833" y1="22876" x2="72417" y2="16340"/>
                          <a14:backgroundMark x1="75333" y1="32026" x2="75417" y2="25163"/>
                          <a14:backgroundMark x1="75250" y1="37092" x2="75167" y2="29085"/>
                          <a14:backgroundMark x1="75000" y1="38235" x2="75333" y2="382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582" y="1781246"/>
              <a:ext cx="9954418" cy="5076754"/>
            </a:xfrm>
            <a:prstGeom prst="rect">
              <a:avLst/>
            </a:prstGeom>
            <a:noFill/>
          </p:spPr>
        </p:pic>
        <p:pic>
          <p:nvPicPr>
            <p:cNvPr id="21" name="Picture 20" descr="PM65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03" b="99904" l="4950" r="95930">
                          <a14:foregroundMark x1="72277" y1="47505" x2="73927" y2="32917"/>
                          <a14:foregroundMark x1="83388" y1="57390" x2="84598" y2="38292"/>
                          <a14:foregroundMark x1="80858" y1="42131" x2="80088" y2="28023"/>
                          <a14:foregroundMark x1="76568" y1="24376" x2="72827" y2="11228"/>
                          <a14:foregroundMark x1="71397" y1="14683" x2="27503" y2="10845"/>
                          <a14:foregroundMark x1="44004" y1="8157" x2="32233" y2="7102"/>
                          <a14:foregroundMark x1="25083" y1="13436" x2="11771" y2="13340"/>
                          <a14:foregroundMark x1="11331" y1="25720" x2="15842" y2="39923"/>
                          <a14:foregroundMark x1="12651" y1="22457" x2="11111" y2="34837"/>
                          <a14:foregroundMark x1="11991" y1="36756" x2="11111" y2="60557"/>
                          <a14:foregroundMark x1="8691" y1="54798" x2="7261" y2="78599"/>
                          <a14:foregroundMark x1="11881" y1="87140" x2="42134" y2="90403"/>
                          <a14:foregroundMark x1="18702" y1="76200" x2="19692" y2="44530"/>
                          <a14:foregroundMark x1="10561" y1="21305" x2="12761" y2="16027"/>
                          <a14:foregroundMark x1="29153" y1="12092" x2="43454" y2="12764"/>
                          <a14:foregroundMark x1="32343" y1="8349" x2="50165" y2="9789"/>
                          <a14:foregroundMark x1="52475" y1="7102" x2="68427" y2="10940"/>
                          <a14:foregroundMark x1="85809" y1="28791" x2="90979" y2="39443"/>
                          <a14:foregroundMark x1="93949" y1="34261" x2="93619" y2="47409"/>
                          <a14:foregroundMark x1="76128" y1="91459" x2="68867" y2="89060"/>
                          <a14:foregroundMark x1="20022" y1="10269" x2="17822" y2="10365"/>
                          <a14:foregroundMark x1="27063" y1="8829" x2="24972" y2="10653"/>
                          <a14:foregroundMark x1="46535" y1="4702" x2="38944" y2="4223"/>
                          <a14:foregroundMark x1="29483" y1="5470" x2="21012" y2="7678"/>
                          <a14:foregroundMark x1="52365" y1="3455" x2="56986" y2="5182"/>
                          <a14:foregroundMark x1="65017" y1="5758" x2="76788" y2="8829"/>
                          <a14:foregroundMark x1="59296" y1="4223" x2="47525" y2="2591"/>
                          <a14:foregroundMark x1="89659" y1="60077" x2="87349" y2="86084"/>
                          <a14:foregroundMark x1="98240" y1="44530" x2="97580" y2="48081"/>
                          <a14:foregroundMark x1="20462" y1="41651" x2="16062" y2="42994"/>
                          <a14:foregroundMark x1="18152" y1="41267" x2="24202" y2="38964"/>
                          <a14:backgroundMark x1="95160" y1="19962" x2="94499" y2="7006"/>
                          <a14:backgroundMark x1="92299" y1="5470" x2="75578" y2="4031"/>
                          <a14:backgroundMark x1="13201" y1="4223" x2="6931" y2="5950"/>
                          <a14:backgroundMark x1="2970" y1="22841" x2="550" y2="33301"/>
                          <a14:backgroundMark x1="97580" y1="88196" x2="91529" y2="97025"/>
                          <a14:backgroundMark x1="90429" y1="95777" x2="86469" y2="96737"/>
                          <a14:backgroundMark x1="56106" y1="97601" x2="39384" y2="96737"/>
                          <a14:backgroundMark x1="12871" y1="98560" x2="2750" y2="94050"/>
                          <a14:backgroundMark x1="25743" y1="98944" x2="38944" y2="97601"/>
                          <a14:backgroundMark x1="1980" y1="76679" x2="2310" y2="65643"/>
                          <a14:backgroundMark x1="1980" y1="51631" x2="2750" y2="41459"/>
                          <a14:backgroundMark x1="98240" y1="68714" x2="98570" y2="63340"/>
                          <a14:backgroundMark x1="59186" y1="480" x2="28273" y2="384"/>
                          <a14:backgroundMark x1="99120" y1="55854" x2="99230" y2="61516"/>
                          <a14:backgroundMark x1="99230" y1="57294" x2="98680" y2="61804"/>
                          <a14:backgroundMark x1="99230" y1="58733" x2="99230" y2="56622"/>
                          <a14:backgroundMark x1="99010" y1="59309" x2="99560" y2="53743"/>
                          <a14:backgroundMark x1="99450" y1="57006" x2="99010" y2="52591"/>
                          <a14:backgroundMark x1="1430" y1="38484" x2="0" y2="47121"/>
                          <a14:backgroundMark x1="880" y1="42898" x2="2860" y2="38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87861" y="2559842"/>
              <a:ext cx="1128371" cy="1388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4167232" y="3025391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PM 6500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48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2270" y="685800"/>
            <a:ext cx="4819430" cy="5908049"/>
          </a:xfrm>
        </p:spPr>
        <p:txBody>
          <a:bodyPr>
            <a:normAutofit/>
          </a:bodyPr>
          <a:lstStyle/>
          <a:p>
            <a:r>
              <a:rPr lang="en-US" dirty="0" smtClean="0"/>
              <a:t>Display 7” inch TFT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resolusi</a:t>
            </a:r>
            <a:r>
              <a:rPr lang="en-US" dirty="0" smtClean="0"/>
              <a:t> 800x480 pixel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berintegrasi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Central Monitoring System</a:t>
            </a:r>
          </a:p>
          <a:p>
            <a:r>
              <a:rPr lang="en-US" dirty="0" smtClean="0"/>
              <a:t>Built in battery 2000 </a:t>
            </a:r>
            <a:r>
              <a:rPr lang="en-US" dirty="0" err="1" smtClean="0"/>
              <a:t>mAh</a:t>
            </a:r>
            <a:r>
              <a:rPr lang="en-US" dirty="0" smtClean="0"/>
              <a:t> 8.4V</a:t>
            </a:r>
          </a:p>
          <a:p>
            <a:r>
              <a:rPr lang="en-US" dirty="0" smtClean="0"/>
              <a:t>Interface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pengoperasian</a:t>
            </a:r>
            <a:r>
              <a:rPr lang="en-US" dirty="0" smtClean="0"/>
              <a:t> yang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 TFT </a:t>
            </a:r>
            <a:r>
              <a:rPr lang="en-US" dirty="0" err="1" smtClean="0"/>
              <a:t>dan</a:t>
            </a:r>
            <a:r>
              <a:rPr lang="en-US" dirty="0" smtClean="0"/>
              <a:t> push button</a:t>
            </a:r>
          </a:p>
          <a:p>
            <a:r>
              <a:rPr lang="en-US" dirty="0" err="1" smtClean="0"/>
              <a:t>Penyimpanan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1000 archive </a:t>
            </a:r>
            <a:r>
              <a:rPr lang="en-US" dirty="0" err="1" smtClean="0"/>
              <a:t>dan</a:t>
            </a:r>
            <a:r>
              <a:rPr lang="en-US" dirty="0" smtClean="0"/>
              <a:t> trend table </a:t>
            </a:r>
            <a:r>
              <a:rPr lang="en-US" dirty="0" err="1" smtClean="0"/>
              <a:t>sampai</a:t>
            </a:r>
            <a:r>
              <a:rPr lang="en-US" dirty="0" smtClean="0"/>
              <a:t> 72 jam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menganalisa</a:t>
            </a:r>
            <a:r>
              <a:rPr lang="en-US" dirty="0" smtClean="0"/>
              <a:t> ST Segment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menganalisa</a:t>
            </a:r>
            <a:r>
              <a:rPr lang="en-US" dirty="0" smtClean="0"/>
              <a:t> </a:t>
            </a:r>
            <a:r>
              <a:rPr lang="en-US" dirty="0" err="1" smtClean="0"/>
              <a:t>detak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beraturan</a:t>
            </a:r>
            <a:r>
              <a:rPr lang="en-US" dirty="0" smtClean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menganalisa</a:t>
            </a:r>
            <a:r>
              <a:rPr lang="en-US" dirty="0"/>
              <a:t> </a:t>
            </a:r>
            <a:r>
              <a:rPr lang="en-US" dirty="0" err="1"/>
              <a:t>detak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beraturan</a:t>
            </a:r>
            <a:r>
              <a:rPr lang="en-US" dirty="0"/>
              <a:t> (Arrhythmia</a:t>
            </a:r>
            <a:endParaRPr lang="en-US" dirty="0" smtClean="0"/>
          </a:p>
        </p:txBody>
      </p:sp>
      <p:pic>
        <p:nvPicPr>
          <p:cNvPr id="5" name="Picture 2" descr="PM65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1" y="1428898"/>
            <a:ext cx="3601647" cy="412907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92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899" y="476250"/>
            <a:ext cx="4502574" cy="5811856"/>
          </a:xfrm>
        </p:spPr>
        <p:txBody>
          <a:bodyPr numCol="2">
            <a:normAutofit/>
          </a:bodyPr>
          <a:lstStyle/>
          <a:p>
            <a:r>
              <a:rPr lang="en-US" sz="1200" b="1" dirty="0" err="1" smtClean="0"/>
              <a:t>Daya</a:t>
            </a:r>
            <a:endParaRPr lang="en-US" sz="1200" b="1" dirty="0" smtClean="0"/>
          </a:p>
          <a:p>
            <a:pPr marL="228600" indent="0">
              <a:buNone/>
            </a:pPr>
            <a:r>
              <a:rPr lang="en-US" sz="1200" dirty="0" smtClean="0"/>
              <a:t>100~240V 50/60 Hz</a:t>
            </a:r>
          </a:p>
          <a:p>
            <a:pPr marL="228600" indent="0">
              <a:buNone/>
            </a:pPr>
            <a:r>
              <a:rPr lang="en-US" sz="1200" dirty="0" smtClean="0"/>
              <a:t>Adaptor DC 9V</a:t>
            </a:r>
          </a:p>
          <a:p>
            <a:r>
              <a:rPr lang="en-US" sz="1200" b="1" dirty="0" smtClean="0"/>
              <a:t>Display</a:t>
            </a:r>
          </a:p>
          <a:p>
            <a:pPr marL="230188" indent="0">
              <a:buNone/>
            </a:pPr>
            <a:r>
              <a:rPr lang="en-US" sz="1200" dirty="0" smtClean="0"/>
              <a:t>LCD TFT 7” inch</a:t>
            </a:r>
          </a:p>
          <a:p>
            <a:r>
              <a:rPr lang="en-US" sz="1200" b="1" dirty="0" smtClean="0"/>
              <a:t>Parameter</a:t>
            </a:r>
          </a:p>
          <a:p>
            <a:pPr marL="230188" indent="0">
              <a:buNone/>
            </a:pPr>
            <a:r>
              <a:rPr lang="en-US" sz="1200" dirty="0" smtClean="0"/>
              <a:t>Max 7 waveform</a:t>
            </a:r>
          </a:p>
          <a:p>
            <a:pPr marL="230188" indent="0">
              <a:buNone/>
            </a:pPr>
            <a:r>
              <a:rPr lang="en-US" sz="1200" dirty="0" smtClean="0"/>
              <a:t>1 LED alarm</a:t>
            </a:r>
          </a:p>
          <a:p>
            <a:pPr marL="230188" indent="0">
              <a:buNone/>
            </a:pPr>
            <a:r>
              <a:rPr lang="en-US" sz="1200" dirty="0" smtClean="0"/>
              <a:t>1 LED power</a:t>
            </a:r>
          </a:p>
          <a:p>
            <a:pPr marL="230188" indent="0">
              <a:buNone/>
            </a:pPr>
            <a:r>
              <a:rPr lang="en-US" sz="1200" dirty="0" smtClean="0"/>
              <a:t>1 LED battery charge</a:t>
            </a:r>
          </a:p>
          <a:p>
            <a:r>
              <a:rPr lang="en-US" sz="1200" b="1" dirty="0" smtClean="0"/>
              <a:t>ECG</a:t>
            </a:r>
          </a:p>
          <a:p>
            <a:pPr marL="230188" indent="0">
              <a:buNone/>
            </a:pPr>
            <a:r>
              <a:rPr lang="en-US" sz="1200" dirty="0" smtClean="0"/>
              <a:t>3-5 lead</a:t>
            </a:r>
          </a:p>
          <a:p>
            <a:pPr marL="230188" indent="0">
              <a:buNone/>
            </a:pPr>
            <a:r>
              <a:rPr lang="en-US" sz="1200" dirty="0" err="1" smtClean="0"/>
              <a:t>Akurasi</a:t>
            </a:r>
            <a:r>
              <a:rPr lang="en-US" sz="1200" dirty="0" smtClean="0"/>
              <a:t> ±2bpm</a:t>
            </a:r>
          </a:p>
          <a:p>
            <a:r>
              <a:rPr lang="en-US" sz="1200" b="1" dirty="0" smtClean="0"/>
              <a:t>NIBP</a:t>
            </a:r>
          </a:p>
          <a:p>
            <a:pPr marL="282575" indent="0">
              <a:buNone/>
            </a:pPr>
            <a:r>
              <a:rPr lang="en-US" sz="1200" dirty="0" smtClean="0"/>
              <a:t>Range 25~260mmHg</a:t>
            </a:r>
          </a:p>
          <a:p>
            <a:r>
              <a:rPr lang="en-US" sz="1200" b="1" dirty="0" smtClean="0"/>
              <a:t>SpO2</a:t>
            </a:r>
          </a:p>
          <a:p>
            <a:pPr marL="282575" indent="0">
              <a:buNone/>
            </a:pPr>
            <a:r>
              <a:rPr lang="en-US" sz="1200" dirty="0" smtClean="0"/>
              <a:t>Range 0~100%</a:t>
            </a:r>
          </a:p>
          <a:p>
            <a:pPr marL="230188" indent="0">
              <a:buNone/>
            </a:pPr>
            <a:r>
              <a:rPr lang="en-US" sz="1200" dirty="0" err="1" smtClean="0"/>
              <a:t>Akurasi</a:t>
            </a:r>
            <a:r>
              <a:rPr lang="en-US" sz="1200" dirty="0" smtClean="0"/>
              <a:t> 70%~100%</a:t>
            </a:r>
          </a:p>
          <a:p>
            <a:r>
              <a:rPr lang="en-US" sz="1200" b="1" dirty="0" smtClean="0"/>
              <a:t>Pulse rate</a:t>
            </a:r>
          </a:p>
          <a:p>
            <a:pPr marL="282575" indent="0">
              <a:buNone/>
            </a:pPr>
            <a:r>
              <a:rPr lang="en-US" sz="1200" dirty="0" smtClean="0"/>
              <a:t>25~250 bpm</a:t>
            </a:r>
          </a:p>
          <a:p>
            <a:r>
              <a:rPr lang="en-US" sz="1200" b="1" dirty="0" smtClean="0"/>
              <a:t>Battery </a:t>
            </a:r>
          </a:p>
          <a:p>
            <a:pPr marL="282575" indent="0">
              <a:buNone/>
            </a:pPr>
            <a:r>
              <a:rPr lang="en-US" sz="1200" dirty="0" smtClean="0"/>
              <a:t>2000mAh 8.4V</a:t>
            </a:r>
          </a:p>
          <a:p>
            <a:r>
              <a:rPr lang="en-US" sz="1200" b="1" dirty="0" err="1" smtClean="0"/>
              <a:t>Dimensi</a:t>
            </a:r>
            <a:endParaRPr lang="en-US" sz="1200" b="1" dirty="0"/>
          </a:p>
          <a:p>
            <a:pPr marL="282575" indent="0">
              <a:buNone/>
            </a:pPr>
            <a:r>
              <a:rPr lang="en-US" sz="1200" dirty="0" smtClean="0"/>
              <a:t>191x160x244 (mm)</a:t>
            </a:r>
          </a:p>
          <a:p>
            <a:r>
              <a:rPr lang="en-US" sz="1200" b="1" dirty="0" err="1" smtClean="0"/>
              <a:t>Berat</a:t>
            </a:r>
            <a:endParaRPr lang="en-US" sz="1200" b="1" dirty="0" smtClean="0"/>
          </a:p>
          <a:p>
            <a:pPr marL="282575" indent="0">
              <a:buNone/>
            </a:pPr>
            <a:r>
              <a:rPr lang="en-US" sz="1200" dirty="0" smtClean="0"/>
              <a:t>2.1 Kg</a:t>
            </a:r>
            <a:endParaRPr lang="en-US" sz="1200" dirty="0"/>
          </a:p>
        </p:txBody>
      </p:sp>
      <p:pic>
        <p:nvPicPr>
          <p:cNvPr id="5" name="Picture 2" descr="PM65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19" y="805574"/>
            <a:ext cx="4199238" cy="481417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66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9293">
            <a:off x="7366783" y="1539181"/>
            <a:ext cx="1676054" cy="2973495"/>
          </a:xfrm>
          <a:prstGeom prst="rect">
            <a:avLst/>
          </a:prstGeom>
        </p:spPr>
      </p:pic>
      <p:pic>
        <p:nvPicPr>
          <p:cNvPr id="25" name="Picture 2" descr="PM65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40" y="697420"/>
            <a:ext cx="4094232" cy="469379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/>
          <p:nvPr/>
        </p:nvCxnSpPr>
        <p:spPr>
          <a:xfrm flipH="1">
            <a:off x="9754822" y="2148482"/>
            <a:ext cx="1886362" cy="19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71721" y="179885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Menu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9733980" y="2593426"/>
            <a:ext cx="2338052" cy="25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806942" y="224365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Start/Stop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9733980" y="3057205"/>
            <a:ext cx="2129634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903005" y="271276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Freeze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697984" y="3548093"/>
            <a:ext cx="2165630" cy="6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916728" y="318523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Silence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9654047" y="4055887"/>
            <a:ext cx="1911319" cy="5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903005" y="374518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9654047" y="5010785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632575" y="466443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9152431" y="4913344"/>
            <a:ext cx="6083" cy="601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152431" y="5518579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19879" y="522358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Indicator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8742722" y="4890818"/>
            <a:ext cx="14654" cy="1111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8757730" y="5994650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926844" y="568292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Charging Indicator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8244148" y="4851722"/>
            <a:ext cx="14281" cy="1361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188562" y="6212953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244307" y="5867586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Navigator UP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7830008" y="4825726"/>
            <a:ext cx="13462" cy="991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5771068" y="5809465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015363" y="548627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OK/Confirm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376386" y="4756746"/>
            <a:ext cx="0" cy="657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306519" y="5415204"/>
            <a:ext cx="2069867" cy="8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475094" y="507966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Navigator DOWN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7431135" y="731502"/>
            <a:ext cx="0" cy="418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5623737" y="713887"/>
            <a:ext cx="1807398" cy="136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623737" y="38538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Alarm Indicator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9293">
            <a:off x="1558349" y="662244"/>
            <a:ext cx="2409913" cy="4275438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670050" y="697420"/>
            <a:ext cx="984250" cy="191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0" y="800100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0" y="516211"/>
            <a:ext cx="1527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Patient Information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670050" y="940697"/>
            <a:ext cx="306388" cy="473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0" y="1190625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9188" y="913626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Alarm 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1717675" y="2660546"/>
            <a:ext cx="2116138" cy="1654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47625" y="3542378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5002" y="3065075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ECG Graph &amp; </a:t>
            </a:r>
          </a:p>
          <a:p>
            <a:r>
              <a:rPr lang="en-US" sz="1200" dirty="0" smtClean="0"/>
              <a:t>Plethysmograph</a:t>
            </a:r>
            <a:endParaRPr lang="en-US" sz="1200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1911350" y="4756746"/>
            <a:ext cx="0" cy="156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238690" y="4913344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60386" y="4625317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Menu</a:t>
            </a:r>
            <a:endParaRPr lang="en-US" sz="1200" dirty="0"/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2222500" y="4789814"/>
            <a:ext cx="6350" cy="433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58800" y="5205995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11103" y="494850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Silent</a:t>
            </a:r>
            <a:endParaRPr lang="en-US" sz="1200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2630255" y="4772221"/>
            <a:ext cx="1808" cy="788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960205" y="5560909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11470" y="5297523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Freeze</a:t>
            </a:r>
            <a:endParaRPr lang="en-US" sz="1200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2959100" y="4812519"/>
            <a:ext cx="3605" cy="7584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2952750" y="5570937"/>
            <a:ext cx="1716088" cy="3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025537" y="5307786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Nurse Caller (Optional)</a:t>
            </a:r>
            <a:endParaRPr lang="en-US" sz="1200" dirty="0"/>
          </a:p>
        </p:txBody>
      </p:sp>
      <p:cxnSp>
        <p:nvCxnSpPr>
          <p:cNvPr id="113" name="Straight Connector 112"/>
          <p:cNvCxnSpPr/>
          <p:nvPr/>
        </p:nvCxnSpPr>
        <p:spPr>
          <a:xfrm flipH="1">
            <a:off x="3296780" y="4829504"/>
            <a:ext cx="6350" cy="433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3296780" y="5263278"/>
            <a:ext cx="1670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552401" y="5018203"/>
            <a:ext cx="1397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Printer (Optional)</a:t>
            </a:r>
            <a:endParaRPr lang="en-US" sz="1200" dirty="0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3670300" y="4812519"/>
            <a:ext cx="0" cy="156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3670300" y="4969117"/>
            <a:ext cx="153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315020" y="469654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Start/stop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4056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44375 -0.03009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87" y="-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300"/>
                            </p:stCondLst>
                            <p:childTnLst>
                              <p:par>
                                <p:cTn id="1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3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8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3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800"/>
                            </p:stCondLst>
                            <p:childTnLst>
                              <p:par>
                                <p:cTn id="1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3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8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300"/>
                            </p:stCondLst>
                            <p:childTnLst>
                              <p:par>
                                <p:cTn id="1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8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3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800"/>
                            </p:stCondLst>
                            <p:childTnLst>
                              <p:par>
                                <p:cTn id="1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3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8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3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800"/>
                            </p:stCondLst>
                            <p:childTnLst>
                              <p:par>
                                <p:cTn id="2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3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8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3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80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300"/>
                            </p:stCondLst>
                            <p:childTnLst>
                              <p:par>
                                <p:cTn id="2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8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300"/>
                            </p:stCondLst>
                            <p:childTnLst>
                              <p:par>
                                <p:cTn id="2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800"/>
                            </p:stCondLst>
                            <p:childTnLst>
                              <p:par>
                                <p:cTn id="2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300"/>
                            </p:stCondLst>
                            <p:childTnLst>
                              <p:par>
                                <p:cTn id="2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800"/>
                            </p:stCondLst>
                            <p:childTnLst>
                              <p:par>
                                <p:cTn id="2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6" grpId="0"/>
      <p:bldP spid="39" grpId="0"/>
      <p:bldP spid="41" grpId="0"/>
      <p:bldP spid="44" grpId="0"/>
      <p:bldP spid="49" grpId="0"/>
      <p:bldP spid="55" grpId="0"/>
      <p:bldP spid="59" grpId="0"/>
      <p:bldP spid="63" grpId="0"/>
      <p:bldP spid="67" grpId="0"/>
      <p:bldP spid="72" grpId="0"/>
      <p:bldP spid="79" grpId="0" animBg="1"/>
      <p:bldP spid="82" grpId="0"/>
      <p:bldP spid="83" grpId="0" animBg="1"/>
      <p:bldP spid="85" grpId="0"/>
      <p:bldP spid="86" grpId="0" animBg="1"/>
      <p:bldP spid="88" grpId="0"/>
      <p:bldP spid="93" grpId="0"/>
      <p:bldP spid="97" grpId="0"/>
      <p:bldP spid="102" grpId="0"/>
      <p:bldP spid="109" grpId="0"/>
      <p:bldP spid="115" grpId="0"/>
      <p:bldP spid="1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-katalog.lkpp.go.id/thumb/300x300/files/upload/produk_gambar/2016/04/06/1459928360739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7000" l="10000" r="90000">
                        <a14:foregroundMark x1="37333" y1="13333" x2="39667" y2="14333"/>
                        <a14:foregroundMark x1="36667" y1="9333" x2="43667" y2="14333"/>
                        <a14:foregroundMark x1="36667" y1="7000" x2="42667" y2="7667"/>
                        <a14:foregroundMark x1="33333" y1="6667" x2="30333" y2="11333"/>
                        <a14:foregroundMark x1="31667" y1="6333" x2="33667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20" y="1166499"/>
            <a:ext cx="4387751" cy="4387751"/>
          </a:xfrm>
          <a:prstGeom prst="rect">
            <a:avLst/>
          </a:prstGeom>
          <a:noFill/>
          <a:effectLst>
            <a:outerShdw blurRad="241300" dist="3429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431666" y="3246689"/>
            <a:ext cx="3283834" cy="5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43584" y="3741989"/>
            <a:ext cx="2167890" cy="261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85946" y="4216003"/>
            <a:ext cx="2167890" cy="261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971800" y="4183380"/>
            <a:ext cx="2937510" cy="31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563" y="3829764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SpO</a:t>
            </a:r>
            <a:r>
              <a:rPr lang="en-US" sz="1200" dirty="0" smtClean="0"/>
              <a:t>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74250" y="385976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NIBP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04552" y="338816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ECG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304552" y="2890454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684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-katalog.lkpp.go.id/thumb/300x300/files/upload/produk_gambar/2016/04/06/1459928362123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0000" l="10000" r="93667">
                        <a14:foregroundMark x1="24667" y1="17667" x2="32667" y2="13333"/>
                        <a14:foregroundMark x1="36000" y1="12333" x2="50667" y2="8667"/>
                        <a14:foregroundMark x1="53333" y1="9667" x2="68667" y2="12667"/>
                        <a14:foregroundMark x1="71333" y1="13667" x2="73000" y2="14667"/>
                        <a14:foregroundMark x1="73333" y1="29000" x2="83000" y2="35000"/>
                        <a14:foregroundMark x1="24333" y1="17333" x2="27667" y2="15333"/>
                        <a14:foregroundMark x1="45000" y1="9000" x2="47333" y2="9000"/>
                        <a14:foregroundMark x1="42000" y1="9333" x2="44333" y2="9333"/>
                        <a14:foregroundMark x1="53000" y1="8667" x2="56667" y2="9333"/>
                        <a14:foregroundMark x1="60333" y1="10333" x2="67000" y2="11000"/>
                        <a14:foregroundMark x1="58333" y1="9333" x2="61667" y2="10667"/>
                        <a14:foregroundMark x1="69333" y1="11667" x2="71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738311"/>
            <a:ext cx="3852863" cy="3852863"/>
          </a:xfrm>
          <a:prstGeom prst="rect">
            <a:avLst/>
          </a:prstGeom>
          <a:noFill/>
          <a:effectLst>
            <a:outerShdw blurRad="431800" dist="4953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3162299" y="4443412"/>
            <a:ext cx="32861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162299" y="4676774"/>
            <a:ext cx="32861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767513" y="4433888"/>
            <a:ext cx="2744320" cy="9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800851" y="4675465"/>
            <a:ext cx="2546260" cy="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8961" y="410610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USB type 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28961" y="4364354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Konektor</a:t>
            </a:r>
            <a:r>
              <a:rPr lang="en-US" dirty="0" smtClean="0"/>
              <a:t> LAN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78916" y="410610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adaptor 9V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73030" y="4364354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Grounding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445252" y="3762375"/>
            <a:ext cx="66675" cy="698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OffAxis1Right">
              <a:rot lat="1080000" lon="20039998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63520" y="3561556"/>
            <a:ext cx="66675" cy="698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OffAxis1Right">
              <a:rot lat="1080000" lon="20039998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48414" y="3459163"/>
            <a:ext cx="66675" cy="698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OffAxis1Right">
              <a:rot lat="1080000" lon="20039998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461920" y="3255169"/>
            <a:ext cx="66675" cy="698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OffAxis1Right">
              <a:rot lat="1080000" lon="20039998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86500" y="3206750"/>
            <a:ext cx="393700" cy="698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699250" y="3556000"/>
            <a:ext cx="1708150" cy="5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73030" y="321659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6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5" grpId="0"/>
      <p:bldP spid="3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-katalog.lkpp.go.id/thumb/300x300/files/upload/produk_gambar/2016/11/11/14788415335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4" y="2028825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22316" y="500360"/>
            <a:ext cx="822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Optional PM6500 + Trolley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4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172" r="410" b="46004"/>
          <a:stretch/>
        </p:blipFill>
        <p:spPr bwMode="auto">
          <a:xfrm>
            <a:off x="0" y="514350"/>
            <a:ext cx="12192000" cy="5981700"/>
          </a:xfrm>
          <a:prstGeom prst="flowChartDisp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33287" y="1157585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PM 9000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6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742951"/>
            <a:ext cx="4185617" cy="52984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Display 12”inch 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maksimal</a:t>
            </a:r>
            <a:r>
              <a:rPr lang="en-US" dirty="0" smtClean="0"/>
              <a:t> 7 </a:t>
            </a:r>
            <a:r>
              <a:rPr lang="en-US" dirty="0" err="1" smtClean="0"/>
              <a:t>grafik</a:t>
            </a:r>
            <a:r>
              <a:rPr lang="en-US" dirty="0" smtClean="0"/>
              <a:t> ECG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jenis</a:t>
            </a:r>
            <a:r>
              <a:rPr lang="en-US" dirty="0" smtClean="0"/>
              <a:t> alarm, </a:t>
            </a:r>
            <a:r>
              <a:rPr lang="en-US" dirty="0" err="1" smtClean="0"/>
              <a:t>suara</a:t>
            </a:r>
            <a:r>
              <a:rPr lang="en-US" dirty="0" smtClean="0"/>
              <a:t>,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6 parameter: ECG, NIBP, </a:t>
            </a:r>
            <a:r>
              <a:rPr lang="en-US" dirty="0" err="1" smtClean="0"/>
              <a:t>Respirasi</a:t>
            </a:r>
            <a:r>
              <a:rPr lang="en-US" dirty="0" smtClean="0"/>
              <a:t>, SpO2, Temperature </a:t>
            </a:r>
            <a:r>
              <a:rPr lang="en-US" dirty="0" err="1" smtClean="0"/>
              <a:t>dan</a:t>
            </a:r>
            <a:r>
              <a:rPr lang="en-US" dirty="0" smtClean="0"/>
              <a:t> Pulse rate.</a:t>
            </a:r>
          </a:p>
          <a:p>
            <a:r>
              <a:rPr lang="en-US" dirty="0" err="1" smtClean="0"/>
              <a:t>Dengan</a:t>
            </a:r>
            <a:r>
              <a:rPr lang="en-US" dirty="0" smtClean="0"/>
              <a:t> printer thermal array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71 alarm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data yang </a:t>
            </a:r>
            <a:r>
              <a:rPr lang="en-US" dirty="0" err="1" smtClean="0"/>
              <a:t>terekam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pasien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72 jam</a:t>
            </a:r>
          </a:p>
          <a:p>
            <a:r>
              <a:rPr lang="en-US" dirty="0" smtClean="0"/>
              <a:t>Battery 3700 </a:t>
            </a:r>
            <a:r>
              <a:rPr lang="en-US" dirty="0" err="1" smtClean="0"/>
              <a:t>mAh</a:t>
            </a:r>
            <a:endParaRPr lang="en-US" dirty="0"/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menganalisa</a:t>
            </a:r>
            <a:r>
              <a:rPr lang="en-US" dirty="0" smtClean="0"/>
              <a:t> </a:t>
            </a:r>
            <a:r>
              <a:rPr lang="en-US" dirty="0" err="1" smtClean="0"/>
              <a:t>segmen</a:t>
            </a:r>
            <a:r>
              <a:rPr lang="en-US" dirty="0" smtClean="0"/>
              <a:t> ST</a:t>
            </a:r>
          </a:p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menganalisa</a:t>
            </a:r>
            <a:r>
              <a:rPr lang="en-US" dirty="0" smtClean="0"/>
              <a:t> </a:t>
            </a:r>
            <a:r>
              <a:rPr lang="en-US" dirty="0" err="1" smtClean="0"/>
              <a:t>detak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beraturan</a:t>
            </a:r>
            <a:r>
              <a:rPr lang="en-US" dirty="0" smtClean="0"/>
              <a:t> (Arrhythmia)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di </a:t>
            </a:r>
            <a:r>
              <a:rPr lang="en-US" dirty="0" err="1" smtClean="0"/>
              <a:t>bawa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handle</a:t>
            </a:r>
          </a:p>
          <a:p>
            <a:r>
              <a:rPr lang="en-US" dirty="0" err="1" smtClean="0"/>
              <a:t>Dimensi</a:t>
            </a:r>
            <a:r>
              <a:rPr lang="en-US" dirty="0" smtClean="0"/>
              <a:t> </a:t>
            </a:r>
            <a:r>
              <a:rPr lang="en-US" dirty="0"/>
              <a:t>319x167x268(mm) </a:t>
            </a:r>
            <a:endParaRPr lang="en-US" dirty="0" smtClean="0"/>
          </a:p>
          <a:p>
            <a:r>
              <a:rPr lang="en-US" dirty="0" err="1" smtClean="0"/>
              <a:t>Berat</a:t>
            </a:r>
            <a:r>
              <a:rPr lang="en-US" dirty="0" smtClean="0"/>
              <a:t> </a:t>
            </a:r>
            <a:r>
              <a:rPr lang="en-US" dirty="0"/>
              <a:t> 3.9 Kg 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2" b="100000" l="15625" r="84167">
                        <a14:foregroundMark x1="23125" y1="72973" x2="22500" y2="57057"/>
                        <a14:foregroundMark x1="19375" y1="49850" x2="20208" y2="40240"/>
                        <a14:foregroundMark x1="23750" y1="24324" x2="36250" y2="16817"/>
                        <a14:foregroundMark x1="19792" y1="36637" x2="20417" y2="32432"/>
                        <a14:foregroundMark x1="19792" y1="32432" x2="19583" y2="29730"/>
                        <a14:foregroundMark x1="32083" y1="15616" x2="32083" y2="14414"/>
                        <a14:foregroundMark x1="31250" y1="14114" x2="31250" y2="12312"/>
                        <a14:foregroundMark x1="30833" y1="15315" x2="31042" y2="13213"/>
                        <a14:foregroundMark x1="24583" y1="83784" x2="21250" y2="75976"/>
                        <a14:backgroundMark x1="21250" y1="12613" x2="24583" y2="4204"/>
                        <a14:backgroundMark x1="17292" y1="73574" x2="16667" y2="89489"/>
                        <a14:backgroundMark x1="55833" y1="95195" x2="69167" y2="94895"/>
                        <a14:backgroundMark x1="75625" y1="93393" x2="79583" y2="77778"/>
                        <a14:backgroundMark x1="83125" y1="61862" x2="83125" y2="4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" y="1964213"/>
            <a:ext cx="4572000" cy="3171826"/>
          </a:xfrm>
          <a:prstGeom prst="rect">
            <a:avLst/>
          </a:prstGeom>
          <a:noFill/>
          <a:effectLst>
            <a:outerShdw blurRad="241300" dir="4020000" sx="94000" sy="94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8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95" y="1613729"/>
            <a:ext cx="4023036" cy="4023036"/>
          </a:xfrm>
        </p:spPr>
      </p:pic>
      <p:cxnSp>
        <p:nvCxnSpPr>
          <p:cNvPr id="22" name="Straight Connector 21"/>
          <p:cNvCxnSpPr/>
          <p:nvPr/>
        </p:nvCxnSpPr>
        <p:spPr>
          <a:xfrm flipH="1">
            <a:off x="2495550" y="4845844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964656" y="5141118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148014" y="5355432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331372" y="5560219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33875" y="5022057"/>
            <a:ext cx="0" cy="119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17233" y="5007768"/>
            <a:ext cx="0" cy="34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00591" y="5007770"/>
            <a:ext cx="0" cy="5524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98244" y="5126833"/>
            <a:ext cx="0" cy="7786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629025" y="5912644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334347" y="5174218"/>
            <a:ext cx="2203883" cy="14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165058" y="5433081"/>
            <a:ext cx="2220117" cy="3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941" y="5636765"/>
            <a:ext cx="1234884" cy="7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567791" y="5867401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365388" y="6091239"/>
            <a:ext cx="1369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58244" y="5117307"/>
            <a:ext cx="7144" cy="98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67791" y="5141118"/>
            <a:ext cx="0" cy="728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46940" y="5219702"/>
            <a:ext cx="0" cy="4242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165056" y="5141118"/>
            <a:ext cx="2" cy="290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479175" y="2802731"/>
            <a:ext cx="2032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889387" y="4843585"/>
            <a:ext cx="1648843" cy="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57119" y="2511472"/>
            <a:ext cx="1454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Indikator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alarm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73505" y="4552442"/>
            <a:ext cx="1491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Printer Thermal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30830" y="4928979"/>
            <a:ext cx="1507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Indikator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Power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76431" y="5156216"/>
            <a:ext cx="1890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Indikator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Koneksi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AC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16329" y="5353913"/>
            <a:ext cx="1274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Main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94085" y="5597110"/>
            <a:ext cx="1394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Freeze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32781" y="5809835"/>
            <a:ext cx="1434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Silence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22088" y="5607844"/>
            <a:ext cx="137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Knob/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Navigasi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33093" y="5298211"/>
            <a:ext cx="162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Rec/Print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09558" y="5091293"/>
            <a:ext cx="148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Start/Stop NIBP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735542" y="4843046"/>
            <a:ext cx="13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Menu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43714" y="4559650"/>
            <a:ext cx="137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Power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16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7" grpId="0"/>
      <p:bldP spid="60" grpId="0"/>
      <p:bldP spid="70" grpId="0"/>
      <p:bldP spid="72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753" y="0"/>
            <a:ext cx="4338613" cy="4169588"/>
            <a:chOff x="226753" y="0"/>
            <a:chExt cx="4338613" cy="4169588"/>
          </a:xfrm>
          <a:gradFill>
            <a:gsLst>
              <a:gs pos="0">
                <a:schemeClr val="accent1">
                  <a:tint val="66000"/>
                  <a:satMod val="160000"/>
                  <a:alpha val="14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23500"/>
                  <a:satMod val="160000"/>
                  <a:alpha val="10000"/>
                </a:schemeClr>
              </a:gs>
            </a:gsLst>
            <a:lin ang="5400000" scaled="0"/>
          </a:gradFill>
        </p:grpSpPr>
        <p:sp>
          <p:nvSpPr>
            <p:cNvPr id="7" name="Rectangle 6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Image result for patient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r="31860" b="37917"/>
          <a:stretch>
            <a:fillRect/>
          </a:stretch>
        </p:blipFill>
        <p:spPr bwMode="auto">
          <a:xfrm>
            <a:off x="6527506" y="0"/>
            <a:ext cx="3378823" cy="2271498"/>
          </a:xfrm>
          <a:custGeom>
            <a:avLst/>
            <a:gdLst>
              <a:gd name="connsiteX0" fmla="*/ 1742723 w 3378823"/>
              <a:gd name="connsiteY0" fmla="*/ 0 h 2271498"/>
              <a:gd name="connsiteX1" fmla="*/ 3378823 w 3378823"/>
              <a:gd name="connsiteY1" fmla="*/ 0 h 2271498"/>
              <a:gd name="connsiteX2" fmla="*/ 745575 w 3378823"/>
              <a:gd name="connsiteY2" fmla="*/ 2229759 h 2271498"/>
              <a:gd name="connsiteX3" fmla="*/ 497221 w 3378823"/>
              <a:gd name="connsiteY3" fmla="*/ 2209153 h 2271498"/>
              <a:gd name="connsiteX4" fmla="*/ 41740 w 3378823"/>
              <a:gd name="connsiteY4" fmla="*/ 1671249 h 2271498"/>
              <a:gd name="connsiteX5" fmla="*/ 62346 w 3378823"/>
              <a:gd name="connsiteY5" fmla="*/ 1422895 h 2271498"/>
              <a:gd name="connsiteX6" fmla="*/ 1742723 w 3378823"/>
              <a:gd name="connsiteY6" fmla="*/ 0 h 227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823" h="2271498">
                <a:moveTo>
                  <a:pt x="1742723" y="0"/>
                </a:moveTo>
                <a:lnTo>
                  <a:pt x="3378823" y="0"/>
                </a:lnTo>
                <a:lnTo>
                  <a:pt x="745575" y="2229759"/>
                </a:lnTo>
                <a:cubicBezTo>
                  <a:pt x="671304" y="2292649"/>
                  <a:pt x="560112" y="2283423"/>
                  <a:pt x="497221" y="2209153"/>
                </a:cubicBezTo>
                <a:lnTo>
                  <a:pt x="41740" y="1671249"/>
                </a:lnTo>
                <a:cubicBezTo>
                  <a:pt x="-21151" y="1596978"/>
                  <a:pt x="-11925" y="1485786"/>
                  <a:pt x="62346" y="1422895"/>
                </a:cubicBezTo>
                <a:lnTo>
                  <a:pt x="1742723" y="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patient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207" r="1407" b="13396"/>
          <a:stretch>
            <a:fillRect/>
          </a:stretch>
        </p:blipFill>
        <p:spPr bwMode="auto">
          <a:xfrm>
            <a:off x="9033555" y="44163"/>
            <a:ext cx="3057526" cy="3124498"/>
          </a:xfrm>
          <a:custGeom>
            <a:avLst/>
            <a:gdLst>
              <a:gd name="connsiteX0" fmla="*/ 1528764 w 3057526"/>
              <a:gd name="connsiteY0" fmla="*/ 0 h 3124498"/>
              <a:gd name="connsiteX1" fmla="*/ 3057526 w 3057526"/>
              <a:gd name="connsiteY1" fmla="*/ 0 h 3124498"/>
              <a:gd name="connsiteX2" fmla="*/ 3057526 w 3057526"/>
              <a:gd name="connsiteY2" fmla="*/ 1562249 h 3124498"/>
              <a:gd name="connsiteX3" fmla="*/ 1528763 w 3057526"/>
              <a:gd name="connsiteY3" fmla="*/ 3124498 h 3124498"/>
              <a:gd name="connsiteX4" fmla="*/ 0 w 3057526"/>
              <a:gd name="connsiteY4" fmla="*/ 1562249 h 3124498"/>
              <a:gd name="connsiteX5" fmla="*/ 1 w 3057526"/>
              <a:gd name="connsiteY5" fmla="*/ 1562249 h 3124498"/>
              <a:gd name="connsiteX6" fmla="*/ 1528764 w 3057526"/>
              <a:gd name="connsiteY6" fmla="*/ 0 h 312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526" h="3124498">
                <a:moveTo>
                  <a:pt x="1528764" y="0"/>
                </a:moveTo>
                <a:lnTo>
                  <a:pt x="3057526" y="0"/>
                </a:lnTo>
                <a:lnTo>
                  <a:pt x="3057526" y="1562249"/>
                </a:lnTo>
                <a:cubicBezTo>
                  <a:pt x="3057526" y="2425055"/>
                  <a:pt x="2373075" y="3124498"/>
                  <a:pt x="1528763" y="3124498"/>
                </a:cubicBezTo>
                <a:cubicBezTo>
                  <a:pt x="684451" y="3124498"/>
                  <a:pt x="0" y="2425055"/>
                  <a:pt x="0" y="1562249"/>
                </a:cubicBezTo>
                <a:lnTo>
                  <a:pt x="1" y="1562249"/>
                </a:lnTo>
                <a:cubicBezTo>
                  <a:pt x="1" y="699443"/>
                  <a:pt x="684452" y="0"/>
                  <a:pt x="15287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patient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4" t="-35263" r="23722" b="100000"/>
          <a:stretch>
            <a:fillRect/>
          </a:stretch>
        </p:blipFill>
        <p:spPr bwMode="auto">
          <a:xfrm>
            <a:off x="8270229" y="-1290203"/>
            <a:ext cx="2219955" cy="1290203"/>
          </a:xfrm>
          <a:custGeom>
            <a:avLst/>
            <a:gdLst>
              <a:gd name="connsiteX0" fmla="*/ 1602826 w 2219955"/>
              <a:gd name="connsiteY0" fmla="*/ 607 h 1290203"/>
              <a:gd name="connsiteX1" fmla="*/ 1722735 w 2219955"/>
              <a:gd name="connsiteY1" fmla="*/ 62346 h 1290203"/>
              <a:gd name="connsiteX2" fmla="*/ 2178216 w 2219955"/>
              <a:gd name="connsiteY2" fmla="*/ 600249 h 1290203"/>
              <a:gd name="connsiteX3" fmla="*/ 2157610 w 2219955"/>
              <a:gd name="connsiteY3" fmla="*/ 848603 h 1290203"/>
              <a:gd name="connsiteX4" fmla="*/ 1636100 w 2219955"/>
              <a:gd name="connsiteY4" fmla="*/ 1290203 h 1290203"/>
              <a:gd name="connsiteX5" fmla="*/ 0 w 2219955"/>
              <a:gd name="connsiteY5" fmla="*/ 1290203 h 1290203"/>
              <a:gd name="connsiteX6" fmla="*/ 1474381 w 2219955"/>
              <a:gd name="connsiteY6" fmla="*/ 41739 h 1290203"/>
              <a:gd name="connsiteX7" fmla="*/ 1602826 w 2219955"/>
              <a:gd name="connsiteY7" fmla="*/ 607 h 129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9955" h="1290203">
                <a:moveTo>
                  <a:pt x="1602826" y="607"/>
                </a:moveTo>
                <a:cubicBezTo>
                  <a:pt x="1647769" y="4336"/>
                  <a:pt x="1691290" y="25210"/>
                  <a:pt x="1722735" y="62346"/>
                </a:cubicBezTo>
                <a:lnTo>
                  <a:pt x="2178216" y="600249"/>
                </a:lnTo>
                <a:cubicBezTo>
                  <a:pt x="2241107" y="674520"/>
                  <a:pt x="2231881" y="785712"/>
                  <a:pt x="2157610" y="848603"/>
                </a:cubicBezTo>
                <a:lnTo>
                  <a:pt x="1636100" y="1290203"/>
                </a:lnTo>
                <a:lnTo>
                  <a:pt x="0" y="1290203"/>
                </a:lnTo>
                <a:lnTo>
                  <a:pt x="1474381" y="41739"/>
                </a:lnTo>
                <a:cubicBezTo>
                  <a:pt x="1511516" y="10294"/>
                  <a:pt x="1557882" y="-3122"/>
                  <a:pt x="1602826" y="607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7334" y="1960250"/>
            <a:ext cx="61152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ato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monitor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suatu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alat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difungsikan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memonitor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kondisi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fisiologis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Dimana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proses monitoring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tersebut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dilakukan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secara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real-time,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sehingga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dapat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diketahui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kondisi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fisiologis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pada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saat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itu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juga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.</a:t>
            </a:r>
          </a:p>
          <a:p>
            <a:r>
              <a:rPr lang="en-US" dirty="0" err="1">
                <a:solidFill>
                  <a:srgbClr val="000000"/>
                </a:solidFill>
                <a:latin typeface="Lato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monitor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ini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menampilkan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parameter-parameter yang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dibutuhkan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dokter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mengecek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keadaan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selama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24 jam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penuh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secara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real-time</a:t>
            </a:r>
            <a:r>
              <a:rPr lang="en-US" dirty="0" smtClean="0">
                <a:solidFill>
                  <a:srgbClr val="000000"/>
                </a:solidFill>
                <a:latin typeface="Lato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La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7334" y="252710"/>
            <a:ext cx="2930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ABSTRAK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8109" y1="27878" x2="96679" y2="25771"/>
                        <a14:foregroundMark x1="96679" y1="28480" x2="93680" y2="64296"/>
                        <a14:backgroundMark x1="36101" y1="19150" x2="36958" y2="19150"/>
                        <a14:backgroundMark x1="47027" y1="18096" x2="59186" y2="17344"/>
                        <a14:backgroundMark x1="95394" y1="16892" x2="96465" y2="17193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5272" y="1499652"/>
            <a:ext cx="2525059" cy="3594862"/>
          </a:xfrm>
          <a:prstGeom prst="rect">
            <a:avLst/>
          </a:prstGeom>
          <a:effectLst>
            <a:outerShdw blurRad="177800" dist="228600" dir="14040000" sy="23000" kx="1200000" algn="br" rotWithShape="0">
              <a:prstClr val="black">
                <a:alpha val="27000"/>
              </a:prstClr>
            </a:outerShdw>
          </a:effectLst>
        </p:spPr>
      </p:pic>
      <p:cxnSp>
        <p:nvCxnSpPr>
          <p:cNvPr id="20" name="Straight Connector 19"/>
          <p:cNvCxnSpPr/>
          <p:nvPr/>
        </p:nvCxnSpPr>
        <p:spPr>
          <a:xfrm flipH="1">
            <a:off x="2743200" y="2779211"/>
            <a:ext cx="23102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39792" y="2884769"/>
            <a:ext cx="5097151" cy="393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439792" y="2640227"/>
            <a:ext cx="4900548" cy="100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436241" y="3755061"/>
            <a:ext cx="2924175" cy="20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123152" y="3185611"/>
            <a:ext cx="23102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06256" y="2441664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SpO</a:t>
            </a:r>
            <a:r>
              <a:rPr lang="en-US" sz="1400" dirty="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91061" y="287364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ECG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63939" y="34250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NIBP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43814" y="2332140"/>
            <a:ext cx="273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Temperature CH1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37043" y="2594545"/>
            <a:ext cx="273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 Temperature CH2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2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47734" y="205085"/>
            <a:ext cx="822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Optional PM9000 + Trolley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30" t="51304" r="77498" b="26935"/>
          <a:stretch/>
        </p:blipFill>
        <p:spPr>
          <a:xfrm>
            <a:off x="4243391" y="1914525"/>
            <a:ext cx="2238376" cy="475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55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652366" y="1710261"/>
            <a:ext cx="4091888" cy="5916635"/>
            <a:chOff x="0" y="55"/>
            <a:chExt cx="3561" cy="5149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55"/>
              <a:ext cx="3561" cy="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799" b="97702" l="9826" r="896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0" r="21686"/>
            <a:stretch/>
          </p:blipFill>
          <p:spPr bwMode="auto">
            <a:xfrm>
              <a:off x="684" y="55"/>
              <a:ext cx="2109" cy="5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4227" r="29446"/>
          <a:stretch/>
        </p:blipFill>
        <p:spPr>
          <a:xfrm>
            <a:off x="4862285" y="3938559"/>
            <a:ext cx="2452915" cy="151881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2" descr="PM65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7" r="28663"/>
          <a:stretch/>
        </p:blipFill>
        <p:spPr bwMode="auto">
          <a:xfrm>
            <a:off x="7315199" y="2301422"/>
            <a:ext cx="2438401" cy="4556578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3" r="21696"/>
          <a:stretch/>
        </p:blipFill>
        <p:spPr>
          <a:xfrm>
            <a:off x="9739086" y="1710261"/>
            <a:ext cx="2452914" cy="5619453"/>
          </a:xfrm>
          <a:effectLst>
            <a:outerShdw blurRad="76200" dir="11700000" sx="91000" sy="91000" kx="-1200000" algn="bl" rotWithShape="0">
              <a:prstClr val="black">
                <a:alpha val="34000"/>
              </a:prstClr>
            </a:outerShdw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06325"/>
              </p:ext>
            </p:extLst>
          </p:nvPr>
        </p:nvGraphicFramePr>
        <p:xfrm>
          <a:off x="0" y="2"/>
          <a:ext cx="12192000" cy="845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0231315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824795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5228577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430736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62649034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Parameter</a:t>
                      </a:r>
                      <a:endParaRPr lang="en-US" b="1" dirty="0"/>
                    </a:p>
                  </a:txBody>
                  <a:tcPr anchor="ctr">
                    <a:solidFill>
                      <a:srgbClr val="90C226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PM-50</a:t>
                      </a:r>
                      <a:endParaRPr lang="en-US" b="1" dirty="0"/>
                    </a:p>
                  </a:txBody>
                  <a:tcPr anchor="ctr">
                    <a:solidFill>
                      <a:srgbClr val="90C226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VS-5000</a:t>
                      </a:r>
                      <a:endParaRPr lang="en-US" b="1" dirty="0"/>
                    </a:p>
                  </a:txBody>
                  <a:tcPr anchor="ctr">
                    <a:solidFill>
                      <a:srgbClr val="90C226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PM-6500</a:t>
                      </a:r>
                      <a:endParaRPr lang="en-US" b="1" dirty="0"/>
                    </a:p>
                  </a:txBody>
                  <a:tcPr anchor="ctr">
                    <a:solidFill>
                      <a:srgbClr val="90C226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PM-9000</a:t>
                      </a:r>
                      <a:endParaRPr lang="en-US" b="1" dirty="0"/>
                    </a:p>
                  </a:txBody>
                  <a:tcPr anchor="ctr">
                    <a:solidFill>
                      <a:srgbClr val="90C226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75072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Daya</a:t>
                      </a:r>
                      <a:r>
                        <a:rPr lang="en-US" b="1" dirty="0" smtClean="0"/>
                        <a:t>/battery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Non rechargeable DC</a:t>
                      </a:r>
                      <a:r>
                        <a:rPr lang="en-US" b="1" baseline="0" dirty="0" smtClean="0"/>
                        <a:t> 3V 2 AA battery</a:t>
                      </a:r>
                      <a:endParaRPr lang="en-US" b="1" dirty="0" smtClean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Rechargeable DC 1100mAh 7.4V Lithium Battery</a:t>
                      </a:r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Rechargeable DC </a:t>
                      </a:r>
                      <a:r>
                        <a:rPr lang="en-US" sz="1800" b="1" dirty="0" smtClean="0"/>
                        <a:t>2000mAh 8.4V</a:t>
                      </a:r>
                    </a:p>
                    <a:p>
                      <a:pPr algn="ctr"/>
                      <a:r>
                        <a:rPr lang="en-US" b="1" dirty="0" smtClean="0"/>
                        <a:t>Lithium Battery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Rechargeable DC 3700mAh 7.4V Lithium Battery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9572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Display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2.4 inch LCD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 segment </a:t>
                      </a:r>
                      <a:r>
                        <a:rPr lang="en-US" b="1" dirty="0" err="1" smtClean="0"/>
                        <a:t>dan</a:t>
                      </a:r>
                      <a:r>
                        <a:rPr lang="en-US" b="1" dirty="0" smtClean="0"/>
                        <a:t> 2.4 inch LCD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 inch Color TFT </a:t>
                      </a:r>
                      <a:r>
                        <a:rPr lang="en-US" b="1" dirty="0" err="1" smtClean="0"/>
                        <a:t>dengan</a:t>
                      </a:r>
                      <a:r>
                        <a:rPr lang="en-US" b="1" dirty="0" smtClean="0"/>
                        <a:t> 3 </a:t>
                      </a:r>
                      <a:r>
                        <a:rPr lang="en-US" b="1" dirty="0" err="1" smtClean="0"/>
                        <a:t>Indikator</a:t>
                      </a:r>
                      <a:r>
                        <a:rPr lang="en-US" b="1" dirty="0" smtClean="0"/>
                        <a:t> LED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12.1 inch Color TFT </a:t>
                      </a:r>
                      <a:r>
                        <a:rPr lang="en-US" b="1" dirty="0" err="1" smtClean="0"/>
                        <a:t>dengan</a:t>
                      </a:r>
                      <a:r>
                        <a:rPr lang="en-US" b="1" dirty="0" smtClean="0"/>
                        <a:t> 3 </a:t>
                      </a:r>
                      <a:r>
                        <a:rPr lang="en-US" b="1" dirty="0" err="1" smtClean="0"/>
                        <a:t>Indikator</a:t>
                      </a:r>
                      <a:r>
                        <a:rPr lang="en-US" b="1" dirty="0" smtClean="0"/>
                        <a:t> LED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584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Measurement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NIBP </a:t>
                      </a:r>
                      <a:r>
                        <a:rPr lang="en-US" b="1" dirty="0" err="1" smtClean="0"/>
                        <a:t>dan</a:t>
                      </a:r>
                      <a:r>
                        <a:rPr lang="en-US" b="1" dirty="0" smtClean="0"/>
                        <a:t> SpO</a:t>
                      </a:r>
                      <a:r>
                        <a:rPr lang="en-US" sz="1400" b="1" dirty="0" smtClean="0"/>
                        <a:t>2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NIBP </a:t>
                      </a:r>
                      <a:r>
                        <a:rPr lang="en-US" b="1" dirty="0" err="1" smtClean="0"/>
                        <a:t>dan</a:t>
                      </a:r>
                      <a:r>
                        <a:rPr lang="en-US" b="1" dirty="0" smtClean="0"/>
                        <a:t> SpO</a:t>
                      </a:r>
                      <a:r>
                        <a:rPr lang="en-US" sz="1400" b="1" dirty="0" smtClean="0"/>
                        <a:t>2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ECG, HR, NIBP, SpO</a:t>
                      </a:r>
                      <a:r>
                        <a:rPr lang="en-US" sz="1400" b="1" dirty="0" smtClean="0"/>
                        <a:t>2, </a:t>
                      </a:r>
                      <a:r>
                        <a:rPr lang="en-US" sz="1800" b="1" dirty="0" smtClean="0"/>
                        <a:t>Pulse</a:t>
                      </a:r>
                      <a:r>
                        <a:rPr lang="en-US" sz="1800" b="1" baseline="0" dirty="0" smtClean="0"/>
                        <a:t> rate, Respiration, Temperature.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ECG, HR, NIBP, SpO</a:t>
                      </a:r>
                      <a:r>
                        <a:rPr lang="en-US" sz="1400" b="1" dirty="0" smtClean="0"/>
                        <a:t>2, </a:t>
                      </a:r>
                      <a:r>
                        <a:rPr lang="en-US" sz="1800" b="1" dirty="0" smtClean="0"/>
                        <a:t>Pulse</a:t>
                      </a:r>
                      <a:r>
                        <a:rPr lang="en-US" sz="1800" b="1" baseline="0" dirty="0" smtClean="0"/>
                        <a:t> rate, Respiration, Temperature.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89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Akurasi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NIBP ±3</a:t>
                      </a:r>
                      <a:r>
                        <a:rPr lang="en-US" b="1" baseline="0" dirty="0" smtClean="0"/>
                        <a:t> mmHg (</a:t>
                      </a:r>
                      <a:r>
                        <a:rPr lang="en-US" b="1" baseline="0" dirty="0" err="1" smtClean="0"/>
                        <a:t>statis</a:t>
                      </a:r>
                      <a:r>
                        <a:rPr lang="en-US" b="1" baseline="0" dirty="0" smtClean="0"/>
                        <a:t>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SpO</a:t>
                      </a:r>
                      <a:r>
                        <a:rPr lang="en-US" sz="1400" b="1" dirty="0" smtClean="0"/>
                        <a:t>2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b="1" dirty="0" smtClean="0"/>
                        <a:t>±2%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Pulse rate ±3bpm</a:t>
                      </a:r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NIBP ±3</a:t>
                      </a:r>
                      <a:r>
                        <a:rPr lang="en-US" b="1" baseline="0" dirty="0" smtClean="0"/>
                        <a:t> mmHg (</a:t>
                      </a:r>
                      <a:r>
                        <a:rPr lang="en-US" b="1" baseline="0" dirty="0" err="1" smtClean="0"/>
                        <a:t>statis</a:t>
                      </a:r>
                      <a:r>
                        <a:rPr lang="en-US" b="1" baseline="0" dirty="0" smtClean="0"/>
                        <a:t>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SpO</a:t>
                      </a:r>
                      <a:r>
                        <a:rPr lang="en-US" sz="1400" b="1" dirty="0" smtClean="0"/>
                        <a:t>2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b="1" dirty="0" smtClean="0"/>
                        <a:t>±2%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Pulse rate ±3bpm</a:t>
                      </a:r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ECG ±2 bpm</a:t>
                      </a:r>
                    </a:p>
                    <a:p>
                      <a:pPr algn="ctr"/>
                      <a:r>
                        <a:rPr lang="en-US" b="1" dirty="0" smtClean="0"/>
                        <a:t>NIBP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±3</a:t>
                      </a:r>
                      <a:r>
                        <a:rPr lang="en-US" b="1" baseline="0" dirty="0" smtClean="0"/>
                        <a:t> mmHg (</a:t>
                      </a:r>
                      <a:r>
                        <a:rPr lang="en-US" b="1" baseline="0" dirty="0" err="1" smtClean="0"/>
                        <a:t>statis</a:t>
                      </a:r>
                      <a:r>
                        <a:rPr lang="en-US" b="1" baseline="0" dirty="0" smtClean="0"/>
                        <a:t>)</a:t>
                      </a:r>
                    </a:p>
                    <a:p>
                      <a:pPr algn="ctr"/>
                      <a:r>
                        <a:rPr lang="en-US" b="1" baseline="0" dirty="0" smtClean="0"/>
                        <a:t>SpO</a:t>
                      </a:r>
                      <a:r>
                        <a:rPr lang="en-US" sz="1400" b="1" baseline="0" dirty="0" smtClean="0"/>
                        <a:t>2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b="1" dirty="0" smtClean="0"/>
                        <a:t>±2%</a:t>
                      </a:r>
                    </a:p>
                    <a:p>
                      <a:pPr algn="ctr"/>
                      <a:r>
                        <a:rPr lang="en-US" b="1" dirty="0" smtClean="0"/>
                        <a:t>Pulse rate ±3</a:t>
                      </a:r>
                      <a:r>
                        <a:rPr lang="en-US" b="1" baseline="0" dirty="0" smtClean="0"/>
                        <a:t> bpm</a:t>
                      </a:r>
                    </a:p>
                    <a:p>
                      <a:pPr algn="ctr"/>
                      <a:r>
                        <a:rPr lang="en-US" b="1" baseline="0" dirty="0" err="1" smtClean="0"/>
                        <a:t>Resp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±2 rpm</a:t>
                      </a:r>
                    </a:p>
                    <a:p>
                      <a:pPr algn="ctr"/>
                      <a:r>
                        <a:rPr lang="en-US" b="1" dirty="0" smtClean="0"/>
                        <a:t>Temperature ±1°C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ECG ±2 bpm</a:t>
                      </a:r>
                    </a:p>
                    <a:p>
                      <a:pPr algn="ctr"/>
                      <a:r>
                        <a:rPr lang="en-US" b="1" dirty="0" smtClean="0"/>
                        <a:t>NIBP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±3</a:t>
                      </a:r>
                      <a:r>
                        <a:rPr lang="en-US" b="1" baseline="0" dirty="0" smtClean="0"/>
                        <a:t> mmHg (</a:t>
                      </a:r>
                      <a:r>
                        <a:rPr lang="en-US" b="1" baseline="0" dirty="0" err="1" smtClean="0"/>
                        <a:t>statis</a:t>
                      </a:r>
                      <a:r>
                        <a:rPr lang="en-US" b="1" baseline="0" dirty="0" smtClean="0"/>
                        <a:t>)</a:t>
                      </a:r>
                    </a:p>
                    <a:p>
                      <a:pPr algn="ctr"/>
                      <a:r>
                        <a:rPr lang="en-US" b="1" baseline="0" dirty="0" smtClean="0"/>
                        <a:t>SpO</a:t>
                      </a:r>
                      <a:r>
                        <a:rPr lang="en-US" sz="1400" b="1" baseline="0" dirty="0" smtClean="0"/>
                        <a:t>2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b="1" dirty="0" smtClean="0"/>
                        <a:t>±2%</a:t>
                      </a:r>
                    </a:p>
                    <a:p>
                      <a:pPr algn="ctr"/>
                      <a:r>
                        <a:rPr lang="en-US" b="1" dirty="0" smtClean="0"/>
                        <a:t>Pulse rate ±3</a:t>
                      </a:r>
                      <a:r>
                        <a:rPr lang="en-US" b="1" baseline="0" dirty="0" smtClean="0"/>
                        <a:t> bpm</a:t>
                      </a:r>
                    </a:p>
                    <a:p>
                      <a:pPr algn="ctr"/>
                      <a:r>
                        <a:rPr lang="en-US" b="1" baseline="0" dirty="0" err="1" smtClean="0"/>
                        <a:t>Resp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±2 rpm</a:t>
                      </a:r>
                    </a:p>
                    <a:p>
                      <a:pPr algn="ctr"/>
                      <a:r>
                        <a:rPr lang="en-US" b="1" dirty="0" smtClean="0"/>
                        <a:t>Temperature ±1°C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557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Market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Individu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Klink, </a:t>
                      </a:r>
                      <a:r>
                        <a:rPr lang="en-US" b="1" dirty="0" err="1" smtClean="0"/>
                        <a:t>Puskesmas</a:t>
                      </a:r>
                      <a:endParaRPr lang="en-US" b="1" dirty="0" smtClean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Klink, </a:t>
                      </a:r>
                      <a:r>
                        <a:rPr lang="en-US" b="1" dirty="0" err="1" smtClean="0"/>
                        <a:t>Puskesmas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err="1" smtClean="0"/>
                        <a:t>Rumah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sakit</a:t>
                      </a:r>
                      <a:endParaRPr lang="en-US" b="1" dirty="0" smtClean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Klink, </a:t>
                      </a:r>
                      <a:r>
                        <a:rPr lang="en-US" b="1" dirty="0" err="1" smtClean="0"/>
                        <a:t>Puskesmas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err="1" smtClean="0"/>
                        <a:t>Rumah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sakit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Klink, </a:t>
                      </a:r>
                      <a:r>
                        <a:rPr lang="en-US" b="1" dirty="0" err="1" smtClean="0"/>
                        <a:t>Puskesmas</a:t>
                      </a:r>
                      <a:r>
                        <a:rPr lang="en-US" b="1" dirty="0" smtClean="0"/>
                        <a:t>, </a:t>
                      </a:r>
                      <a:r>
                        <a:rPr lang="en-US" b="1" dirty="0" err="1" smtClean="0"/>
                        <a:t>Rumah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sakit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553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Dimensi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128x69x36 (mm)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1" dirty="0" smtClean="0"/>
                        <a:t>230 x</a:t>
                      </a:r>
                      <a:r>
                        <a:rPr lang="en-US" sz="1600" b="1" baseline="0" dirty="0" smtClean="0"/>
                        <a:t> </a:t>
                      </a:r>
                      <a:r>
                        <a:rPr lang="pl-PL" sz="1600" b="1" dirty="0" smtClean="0"/>
                        <a:t>200 x 75</a:t>
                      </a:r>
                      <a:r>
                        <a:rPr lang="en-US" sz="1600" b="1" dirty="0" smtClean="0"/>
                        <a:t> (</a:t>
                      </a:r>
                      <a:r>
                        <a:rPr lang="pl-PL" sz="1600" b="1" dirty="0" smtClean="0"/>
                        <a:t>mm</a:t>
                      </a:r>
                      <a:r>
                        <a:rPr lang="en-US" sz="1600" b="1" dirty="0" smtClean="0"/>
                        <a:t>)</a:t>
                      </a:r>
                      <a:endParaRPr lang="en-US" sz="1600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191x160x244 (mm)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319x167x268(mm)</a:t>
                      </a:r>
                      <a:endParaRPr lang="en-US" b="1" dirty="0"/>
                    </a:p>
                  </a:txBody>
                  <a:tcPr anchor="ctr">
                    <a:solidFill>
                      <a:srgbClr val="EEF4E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7354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Berat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±350gr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1.15 Kg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2.1 Kg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3.9 kg</a:t>
                      </a:r>
                      <a:endParaRPr lang="en-US" b="1" dirty="0"/>
                    </a:p>
                  </a:txBody>
                  <a:tcPr anchor="ctr">
                    <a:solidFill>
                      <a:srgbClr val="DBE9CD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4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2966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Comparasi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0045" y="2146012"/>
            <a:ext cx="4185623" cy="576262"/>
          </a:xfrm>
        </p:spPr>
        <p:txBody>
          <a:bodyPr/>
          <a:lstStyle/>
          <a:p>
            <a:pPr algn="ctr"/>
            <a:r>
              <a:rPr lang="en-US" b="1" dirty="0" smtClean="0"/>
              <a:t>PM 9000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88020" y="2171676"/>
            <a:ext cx="4185618" cy="576262"/>
          </a:xfrm>
        </p:spPr>
        <p:txBody>
          <a:bodyPr/>
          <a:lstStyle/>
          <a:p>
            <a:pPr algn="ctr"/>
            <a:r>
              <a:rPr lang="en-US" b="1" dirty="0" smtClean="0"/>
              <a:t>MP 1000 NT</a:t>
            </a:r>
            <a:endParaRPr lang="en-US" b="1" dirty="0"/>
          </a:p>
        </p:txBody>
      </p:sp>
      <p:pic>
        <p:nvPicPr>
          <p:cNvPr id="4098" name="Picture 2" descr="https://e-katalog.lkpp.go.id/thumb/300x300/files/upload/produk_gambar/2015/09/09/1441790786067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7" b="97000" l="3000" r="96667">
                        <a14:foregroundMark x1="20000" y1="13333" x2="41000" y2="19000"/>
                        <a14:foregroundMark x1="50000" y1="18333" x2="65000" y2="13333"/>
                        <a14:foregroundMark x1="67000" y1="17333" x2="69000" y2="79667"/>
                        <a14:foregroundMark x1="63333" y1="79333" x2="16000" y2="78667"/>
                        <a14:foregroundMark x1="62667" y1="87667" x2="17000" y2="84667"/>
                        <a14:foregroundMark x1="66333" y1="89333" x2="73000" y2="89333"/>
                        <a14:foregroundMark x1="73000" y1="89333" x2="81000" y2="86333"/>
                        <a14:foregroundMark x1="84000" y1="87333" x2="81667" y2="28667"/>
                        <a14:foregroundMark x1="87333" y1="34000" x2="90000" y2="71667"/>
                        <a14:foregroundMark x1="71333" y1="13000" x2="92000" y2="32667"/>
                        <a14:foregroundMark x1="69000" y1="17333" x2="83000" y2="64333"/>
                        <a14:foregroundMark x1="73000" y1="8333" x2="90333" y2="26333"/>
                        <a14:foregroundMark x1="16333" y1="11000" x2="13000" y2="19333"/>
                        <a14:foregroundMark x1="10000" y1="21667" x2="8667" y2="84667"/>
                        <a14:foregroundMark x1="17000" y1="74000" x2="53333" y2="74333"/>
                        <a14:foregroundMark x1="7667" y1="28333" x2="13000" y2="12333"/>
                        <a14:foregroundMark x1="13333" y1="10667" x2="16667" y2="5333"/>
                        <a14:foregroundMark x1="19333" y1="6000" x2="58333" y2="5333"/>
                        <a14:foregroundMark x1="67333" y1="5000" x2="74333" y2="18000"/>
                        <a14:foregroundMark x1="73000" y1="5667" x2="81667" y2="14000"/>
                        <a14:foregroundMark x1="77667" y1="6000" x2="81333" y2="12667"/>
                        <a14:foregroundMark x1="76333" y1="5333" x2="69667" y2="5667"/>
                        <a14:foregroundMark x1="71000" y1="4000" x2="75000" y2="6000"/>
                        <a14:foregroundMark x1="74000" y1="3667" x2="77667" y2="5333"/>
                        <a14:foregroundMark x1="24000" y1="8000" x2="62000" y2="8667"/>
                        <a14:foregroundMark x1="44000" y1="17667" x2="60000" y2="12667"/>
                        <a14:foregroundMark x1="42000" y1="17000" x2="22333" y2="13333"/>
                        <a14:foregroundMark x1="10333" y1="12667" x2="14667" y2="5667"/>
                        <a14:foregroundMark x1="16000" y1="4000" x2="18333" y2="4000"/>
                        <a14:foregroundMark x1="17333" y1="3000" x2="19000" y2="3000"/>
                        <a14:foregroundMark x1="15000" y1="3667" x2="11667" y2="8000"/>
                        <a14:foregroundMark x1="11667" y1="6333" x2="12667" y2="5333"/>
                        <a14:backgroundMark x1="28667" y1="1333" x2="78333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92" y="2747938"/>
            <a:ext cx="3416812" cy="3416812"/>
          </a:xfrm>
          <a:prstGeom prst="rect">
            <a:avLst/>
          </a:prstGeom>
          <a:noFill/>
          <a:effectLst>
            <a:outerShdw blurRad="76200" dir="18900000" sx="91000" sy="91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2" b="100000" l="15625" r="84167">
                        <a14:foregroundMark x1="23125" y1="72973" x2="22500" y2="57057"/>
                        <a14:foregroundMark x1="19375" y1="49850" x2="20208" y2="40240"/>
                        <a14:foregroundMark x1="23750" y1="24324" x2="36250" y2="16817"/>
                        <a14:foregroundMark x1="19792" y1="36637" x2="20417" y2="32432"/>
                        <a14:foregroundMark x1="19792" y1="32432" x2="19583" y2="29730"/>
                        <a14:foregroundMark x1="32083" y1="15616" x2="32083" y2="14414"/>
                        <a14:foregroundMark x1="31250" y1="14114" x2="31250" y2="12312"/>
                        <a14:foregroundMark x1="30833" y1="15315" x2="31042" y2="13213"/>
                        <a14:foregroundMark x1="24583" y1="83784" x2="21250" y2="75976"/>
                        <a14:backgroundMark x1="21250" y1="12613" x2="24583" y2="4204"/>
                        <a14:backgroundMark x1="17292" y1="73574" x2="16667" y2="89489"/>
                        <a14:backgroundMark x1="55833" y1="95195" x2="69167" y2="94895"/>
                        <a14:backgroundMark x1="75625" y1="93393" x2="79583" y2="77778"/>
                        <a14:backgroundMark x1="83125" y1="61862" x2="83125" y2="4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66" y="2591258"/>
            <a:ext cx="5282131" cy="3664480"/>
          </a:xfrm>
          <a:prstGeom prst="rect">
            <a:avLst/>
          </a:prstGeom>
          <a:noFill/>
          <a:effectLst>
            <a:outerShdw blurRad="76200" dir="13500000" kx="1200000" algn="b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36" y="-1656147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park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67" y="2011314"/>
            <a:ext cx="4142574" cy="3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12064" y="2977296"/>
            <a:ext cx="195281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VS</a:t>
            </a:r>
            <a:endParaRPr lang="en-US" sz="115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2" b="100000" l="15625" r="84167">
                        <a14:foregroundMark x1="23125" y1="72973" x2="22500" y2="57057"/>
                        <a14:foregroundMark x1="19375" y1="49850" x2="20208" y2="40240"/>
                        <a14:foregroundMark x1="23750" y1="24324" x2="36250" y2="16817"/>
                        <a14:foregroundMark x1="19792" y1="36637" x2="20417" y2="32432"/>
                        <a14:foregroundMark x1="19792" y1="32432" x2="19583" y2="29730"/>
                        <a14:foregroundMark x1="32083" y1="15616" x2="32083" y2="14414"/>
                        <a14:foregroundMark x1="31250" y1="14114" x2="31250" y2="12312"/>
                        <a14:foregroundMark x1="30833" y1="15315" x2="31042" y2="13213"/>
                        <a14:foregroundMark x1="24583" y1="83784" x2="21250" y2="75976"/>
                        <a14:backgroundMark x1="21250" y1="12613" x2="24583" y2="4204"/>
                        <a14:backgroundMark x1="17292" y1="73574" x2="16667" y2="89489"/>
                        <a14:backgroundMark x1="55833" y1="95195" x2="69167" y2="94895"/>
                        <a14:backgroundMark x1="75625" y1="93393" x2="79583" y2="77778"/>
                        <a14:backgroundMark x1="83125" y1="61862" x2="83125" y2="4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5306" y="2747938"/>
            <a:ext cx="5282131" cy="3664480"/>
          </a:xfrm>
          <a:prstGeom prst="rect">
            <a:avLst/>
          </a:prstGeom>
          <a:noFill/>
          <a:effectLst>
            <a:outerShdw blurRad="76200" dir="13500000" kx="1200000" algn="b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-katalog.lkpp.go.id/thumb/300x300/files/upload/produk_gambar/2015/09/09/1441790786067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7" b="97000" l="3000" r="96667">
                        <a14:foregroundMark x1="20000" y1="13333" x2="41000" y2="19000"/>
                        <a14:foregroundMark x1="50000" y1="18333" x2="65000" y2="13333"/>
                        <a14:foregroundMark x1="67000" y1="17333" x2="69000" y2="79667"/>
                        <a14:foregroundMark x1="63333" y1="79333" x2="16000" y2="78667"/>
                        <a14:foregroundMark x1="62667" y1="87667" x2="17000" y2="84667"/>
                        <a14:foregroundMark x1="66333" y1="89333" x2="73000" y2="89333"/>
                        <a14:foregroundMark x1="73000" y1="89333" x2="81000" y2="86333"/>
                        <a14:foregroundMark x1="84000" y1="87333" x2="81667" y2="28667"/>
                        <a14:foregroundMark x1="87333" y1="34000" x2="90000" y2="71667"/>
                        <a14:foregroundMark x1="71333" y1="13000" x2="92000" y2="32667"/>
                        <a14:foregroundMark x1="69000" y1="17333" x2="83000" y2="64333"/>
                        <a14:foregroundMark x1="73000" y1="8333" x2="90333" y2="26333"/>
                        <a14:foregroundMark x1="16333" y1="11000" x2="13000" y2="19333"/>
                        <a14:foregroundMark x1="10000" y1="21667" x2="8667" y2="84667"/>
                        <a14:foregroundMark x1="17000" y1="74000" x2="53333" y2="74333"/>
                        <a14:foregroundMark x1="7667" y1="28333" x2="13000" y2="12333"/>
                        <a14:foregroundMark x1="13333" y1="10667" x2="16667" y2="5333"/>
                        <a14:foregroundMark x1="19333" y1="6000" x2="58333" y2="5333"/>
                        <a14:foregroundMark x1="67333" y1="5000" x2="74333" y2="18000"/>
                        <a14:foregroundMark x1="73000" y1="5667" x2="81667" y2="14000"/>
                        <a14:foregroundMark x1="77667" y1="6000" x2="81333" y2="12667"/>
                        <a14:foregroundMark x1="76333" y1="5333" x2="69667" y2="5667"/>
                        <a14:foregroundMark x1="71000" y1="4000" x2="75000" y2="6000"/>
                        <a14:foregroundMark x1="74000" y1="3667" x2="77667" y2="5333"/>
                        <a14:foregroundMark x1="24000" y1="8000" x2="62000" y2="8667"/>
                        <a14:foregroundMark x1="44000" y1="17667" x2="60000" y2="12667"/>
                        <a14:foregroundMark x1="42000" y1="17000" x2="22333" y2="13333"/>
                        <a14:foregroundMark x1="10333" y1="12667" x2="14667" y2="5667"/>
                        <a14:foregroundMark x1="16000" y1="4000" x2="18333" y2="4000"/>
                        <a14:foregroundMark x1="17333" y1="3000" x2="19000" y2="3000"/>
                        <a14:foregroundMark x1="15000" y1="3667" x2="11667" y2="8000"/>
                        <a14:foregroundMark x1="11667" y1="6333" x2="12667" y2="5333"/>
                        <a14:backgroundMark x1="28667" y1="1333" x2="78333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747" y="2821422"/>
            <a:ext cx="3416812" cy="3416812"/>
          </a:xfrm>
          <a:prstGeom prst="rect">
            <a:avLst/>
          </a:prstGeom>
          <a:noFill/>
          <a:effectLst>
            <a:outerShdw blurRad="76200" dir="18900000" sx="91000" sy="91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92" y="6067180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55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556 -0.02291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3681 -0.01551 " pathEditMode="relative" rAng="0" ptsTypes="AA">
                                      <p:cBhvr>
                                        <p:cTn id="1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11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e-katalog.lkpp.go.id/thumb/300x300/files/upload/produk_gambar/2015/09/09/14417907860672.jpg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7" b="97000" l="3000" r="96667">
                        <a14:foregroundMark x1="20000" y1="13333" x2="41000" y2="19000"/>
                        <a14:foregroundMark x1="50000" y1="18333" x2="65000" y2="13333"/>
                        <a14:foregroundMark x1="67000" y1="17333" x2="69000" y2="79667"/>
                        <a14:foregroundMark x1="63333" y1="79333" x2="16000" y2="78667"/>
                        <a14:foregroundMark x1="62667" y1="87667" x2="17000" y2="84667"/>
                        <a14:foregroundMark x1="66333" y1="89333" x2="73000" y2="89333"/>
                        <a14:foregroundMark x1="73000" y1="89333" x2="81000" y2="86333"/>
                        <a14:foregroundMark x1="84000" y1="87333" x2="81667" y2="28667"/>
                        <a14:foregroundMark x1="87333" y1="34000" x2="90000" y2="71667"/>
                        <a14:foregroundMark x1="71333" y1="13000" x2="92000" y2="32667"/>
                        <a14:foregroundMark x1="69000" y1="17333" x2="83000" y2="64333"/>
                        <a14:foregroundMark x1="73000" y1="8333" x2="90333" y2="26333"/>
                        <a14:foregroundMark x1="16333" y1="11000" x2="13000" y2="19333"/>
                        <a14:foregroundMark x1="10000" y1="21667" x2="8667" y2="84667"/>
                        <a14:foregroundMark x1="17000" y1="74000" x2="53333" y2="74333"/>
                        <a14:foregroundMark x1="7667" y1="28333" x2="13000" y2="12333"/>
                        <a14:foregroundMark x1="13333" y1="10667" x2="16667" y2="5333"/>
                        <a14:foregroundMark x1="19333" y1="6000" x2="58333" y2="5333"/>
                        <a14:foregroundMark x1="67333" y1="5000" x2="74333" y2="18000"/>
                        <a14:foregroundMark x1="73000" y1="5667" x2="81667" y2="14000"/>
                        <a14:foregroundMark x1="77667" y1="6000" x2="81333" y2="12667"/>
                        <a14:foregroundMark x1="76333" y1="5333" x2="69667" y2="5667"/>
                        <a14:foregroundMark x1="71000" y1="4000" x2="75000" y2="6000"/>
                        <a14:foregroundMark x1="74000" y1="3667" x2="77667" y2="5333"/>
                        <a14:foregroundMark x1="24000" y1="8000" x2="62000" y2="8667"/>
                        <a14:foregroundMark x1="44000" y1="17667" x2="60000" y2="12667"/>
                        <a14:foregroundMark x1="42000" y1="17000" x2="22333" y2="13333"/>
                        <a14:foregroundMark x1="10333" y1="12667" x2="14667" y2="5667"/>
                        <a14:foregroundMark x1="16000" y1="4000" x2="18333" y2="4000"/>
                        <a14:foregroundMark x1="17333" y1="3000" x2="19000" y2="3000"/>
                        <a14:foregroundMark x1="15000" y1="3667" x2="11667" y2="8000"/>
                        <a14:foregroundMark x1="11667" y1="6333" x2="12667" y2="5333"/>
                        <a14:backgroundMark x1="28667" y1="1333" x2="78333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4" t="317" r="15557" b="-12757"/>
          <a:stretch/>
        </p:blipFill>
        <p:spPr bwMode="auto">
          <a:xfrm>
            <a:off x="9224732" y="0"/>
            <a:ext cx="956230" cy="14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2" b="100000" l="15625" r="84167">
                        <a14:foregroundMark x1="23125" y1="72973" x2="22500" y2="57057"/>
                        <a14:foregroundMark x1="19375" y1="49850" x2="20208" y2="40240"/>
                        <a14:foregroundMark x1="23750" y1="24324" x2="36250" y2="16817"/>
                        <a14:foregroundMark x1="19792" y1="36637" x2="20417" y2="32432"/>
                        <a14:foregroundMark x1="19792" y1="32432" x2="19583" y2="29730"/>
                        <a14:foregroundMark x1="32083" y1="15616" x2="32083" y2="14414"/>
                        <a14:foregroundMark x1="31250" y1="14114" x2="31250" y2="12312"/>
                        <a14:foregroundMark x1="30833" y1="15315" x2="31042" y2="13213"/>
                        <a14:foregroundMark x1="24583" y1="83784" x2="21250" y2="75976"/>
                        <a14:backgroundMark x1="21250" y1="12613" x2="24583" y2="4204"/>
                        <a14:backgroundMark x1="17292" y1="73574" x2="16667" y2="89489"/>
                        <a14:backgroundMark x1="55833" y1="95195" x2="69167" y2="94895"/>
                        <a14:backgroundMark x1="75625" y1="93393" x2="79583" y2="77778"/>
                        <a14:backgroundMark x1="83125" y1="61862" x2="83125" y2="4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276"/>
          <a:stretch/>
        </p:blipFill>
        <p:spPr bwMode="auto">
          <a:xfrm>
            <a:off x="5628365" y="0"/>
            <a:ext cx="944998" cy="13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56757"/>
              </p:ext>
            </p:extLst>
          </p:nvPr>
        </p:nvGraphicFramePr>
        <p:xfrm>
          <a:off x="847929" y="1342715"/>
          <a:ext cx="10505871" cy="523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1957">
                  <a:extLst>
                    <a:ext uri="{9D8B030D-6E8A-4147-A177-3AD203B41FA5}">
                      <a16:colId xmlns:a16="http://schemas.microsoft.com/office/drawing/2014/main" val="1603118238"/>
                    </a:ext>
                  </a:extLst>
                </a:gridCol>
                <a:gridCol w="3501957">
                  <a:extLst>
                    <a:ext uri="{9D8B030D-6E8A-4147-A177-3AD203B41FA5}">
                      <a16:colId xmlns:a16="http://schemas.microsoft.com/office/drawing/2014/main" val="448087962"/>
                    </a:ext>
                  </a:extLst>
                </a:gridCol>
                <a:gridCol w="3501957">
                  <a:extLst>
                    <a:ext uri="{9D8B030D-6E8A-4147-A177-3AD203B41FA5}">
                      <a16:colId xmlns:a16="http://schemas.microsoft.com/office/drawing/2014/main" val="4248684981"/>
                    </a:ext>
                  </a:extLst>
                </a:gridCol>
              </a:tblGrid>
              <a:tr h="3912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PM 9000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MP 1000 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1147"/>
                  </a:ext>
                </a:extLst>
              </a:tr>
              <a:tr h="39127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Harga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IDR</a:t>
                      </a:r>
                      <a:r>
                        <a:rPr lang="en-US" sz="1800" b="0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1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30,910,000.00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IDR</a:t>
                      </a:r>
                      <a:r>
                        <a:rPr lang="en-US" sz="1800" b="0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1" i="0" kern="12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34,733,000.00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76442"/>
                  </a:ext>
                </a:extLst>
              </a:tr>
              <a:tr h="67535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Display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12.1 inch Color TFT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3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Indikator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LED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10.4" Color TFT LCD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61970"/>
                  </a:ext>
                </a:extLst>
              </a:tr>
              <a:tr h="39127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Dimensi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268x319x167(mm)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W282 X H315 X D165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94663"/>
                  </a:ext>
                </a:extLst>
              </a:tr>
              <a:tr h="3912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Berat</a:t>
                      </a:r>
                      <a:endParaRPr 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3.9 Kg (include printer)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5Kg max. (with Printer)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46491"/>
                  </a:ext>
                </a:extLst>
              </a:tr>
              <a:tr h="6753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Alarm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Pause</a:t>
                      </a: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1menit,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2menit, 3menit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30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detik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380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07135"/>
                  </a:ext>
                </a:extLst>
              </a:tr>
              <a:tr h="67535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Battery 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dan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ketahanan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3700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mAh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ketahanan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2 jam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12V 2.4Ah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ketahanan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1 jam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31427"/>
                  </a:ext>
                </a:extLst>
              </a:tr>
              <a:tr h="6753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Fitur</a:t>
                      </a:r>
                      <a:endParaRPr 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Dilengkapi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sensor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temperatur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(optional)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9D9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71244"/>
                  </a:ext>
                </a:extLst>
              </a:tr>
              <a:tr h="96479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Garansi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dan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sparepart</a:t>
                      </a:r>
                      <a:endParaRPr lang="en-US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Garansi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1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ketersediaan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sparepart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5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tahun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Garansi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1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ketersediaan</a:t>
                      </a:r>
                      <a:r>
                        <a:rPr lang="en-US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sparepart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belum</a:t>
                      </a:r>
                      <a:r>
                        <a:rPr lang="en-US" baseline="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0C226">
                        <a:alpha val="3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08518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47" y="5853878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45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5" y="2571750"/>
            <a:ext cx="523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00792" y="2169050"/>
            <a:ext cx="384150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 n A</a:t>
            </a:r>
            <a:endParaRPr lang="en-US" sz="115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47" y="5901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24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753" y="0"/>
            <a:ext cx="4338613" cy="4169588"/>
            <a:chOff x="226753" y="0"/>
            <a:chExt cx="4338613" cy="4169588"/>
          </a:xfrm>
        </p:grpSpPr>
        <p:sp>
          <p:nvSpPr>
            <p:cNvPr id="5" name="Rectangle 4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solidFill>
              <a:srgbClr val="000000">
                <a:alpha val="5098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solidFill>
              <a:srgbClr val="90C226">
                <a:alpha val="2392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77334" y="252710"/>
            <a:ext cx="2930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ABSTRAK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7334" y="1179215"/>
            <a:ext cx="890209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Lato"/>
              </a:rPr>
              <a:t>Jenis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Lato"/>
              </a:rPr>
              <a:t>Jenis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 Patient Monitor</a:t>
            </a:r>
          </a:p>
          <a:p>
            <a:r>
              <a:rPr lang="en-US" dirty="0">
                <a:solidFill>
                  <a:srgbClr val="000000"/>
                </a:solidFill>
                <a:latin typeface="Lato"/>
              </a:rPr>
              <a:t>Patient Monitor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ini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memeiliki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beberapa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jenis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yaitu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Vital Sign, Monitor 5 Parameter, Monitor 7 Parameter. Dari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tiap-tiap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jenis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patient monitor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ini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dapat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dijabarkan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seperti</a:t>
            </a:r>
            <a:r>
              <a:rPr lang="en-US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/>
              </a:rPr>
              <a:t>berikut</a:t>
            </a:r>
            <a:r>
              <a:rPr lang="en-US" dirty="0">
                <a:solidFill>
                  <a:srgbClr val="000000"/>
                </a:solidFill>
                <a:latin typeface="Lato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Lato"/>
              </a:rPr>
              <a:t>Vital Sign Patient Monitor</a:t>
            </a:r>
            <a:endParaRPr lang="en-US" dirty="0">
              <a:solidFill>
                <a:srgbClr val="0000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herit"/>
              </a:rPr>
              <a:t>Patient Monitor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ini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bersifat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pemeriksaan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stándar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yaitu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pemeriksaan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ECG,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Respirasi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Tekanan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atau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NIBP,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Kadar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oksigen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/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saturasi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/ SpO2.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Lato"/>
              </a:rPr>
              <a:t>5 Parameters Patient Monitor</a:t>
            </a:r>
            <a:endParaRPr lang="en-US" dirty="0">
              <a:solidFill>
                <a:srgbClr val="0000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herit"/>
              </a:rPr>
              <a:t>Patient Monitor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ini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bisa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pemeriksaan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seperti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ECG,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Respirasi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Tekanan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atau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NIBP,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kadar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oksigen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SpO2,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Temperatur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Lato"/>
              </a:rPr>
              <a:t>7 Parameters Patient Monitor</a:t>
            </a:r>
            <a:endParaRPr lang="en-US" dirty="0">
              <a:solidFill>
                <a:srgbClr val="0000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herit"/>
              </a:rPr>
              <a:t>Patient Monitor 7 parameter,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monitor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ini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biasanya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dipakai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diruangan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operasi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karena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ada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satu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parameter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tambahan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biasa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dipakai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pada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saat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operasi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yaitu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“ECG,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Respirasi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Tekanan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atau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NIBP 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kadar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oksigen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SpO2,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temperatur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sebagai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tambahan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IBP (Invasive Blood Pressure).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Pengukuran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tekanan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melalui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pembuluh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darah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langsung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, EtCo2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yaitu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pengukuran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kadar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karbondioksida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dari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sistem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pernafasan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pasien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0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68829" y="0"/>
            <a:ext cx="4338613" cy="4169588"/>
            <a:chOff x="226753" y="0"/>
            <a:chExt cx="4338613" cy="4169588"/>
          </a:xfrm>
        </p:grpSpPr>
        <p:sp>
          <p:nvSpPr>
            <p:cNvPr id="15" name="Rectangle 14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solidFill>
              <a:srgbClr val="000000">
                <a:alpha val="5098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solidFill>
              <a:srgbClr val="90C226">
                <a:alpha val="2392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9504157" y="4378115"/>
            <a:ext cx="2517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PM9000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49" y="2820959"/>
            <a:ext cx="2748619" cy="9586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265128" y="4372508"/>
            <a:ext cx="2380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VS5000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10" y="1644518"/>
            <a:ext cx="2727990" cy="2727990"/>
          </a:xfrm>
          <a:effectLst>
            <a:outerShdw blurRad="76200" dir="11700000" sx="91000" sy="91000" kx="-1200000" algn="bl" rotWithShape="0">
              <a:prstClr val="black">
                <a:alpha val="34000"/>
              </a:prstClr>
            </a:outerShdw>
          </a:effectLst>
        </p:spPr>
      </p:pic>
      <p:pic>
        <p:nvPicPr>
          <p:cNvPr id="1026" name="Picture 2" descr="PM65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66" y="1865993"/>
            <a:ext cx="2186346" cy="2506515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62276" y="4378115"/>
            <a:ext cx="2517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PM6500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540" y="4372508"/>
            <a:ext cx="1997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PM 50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08937" y="1652203"/>
            <a:ext cx="1766014" cy="2550579"/>
            <a:chOff x="0" y="55"/>
            <a:chExt cx="3561" cy="514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55"/>
              <a:ext cx="3561" cy="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99" b="97702" l="9826" r="896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"/>
              <a:ext cx="3567" cy="5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691189" y="-3376681"/>
            <a:ext cx="1766014" cy="2550579"/>
            <a:chOff x="0" y="55"/>
            <a:chExt cx="3561" cy="5143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55"/>
              <a:ext cx="3561" cy="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99" b="97702" l="9826" r="896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"/>
              <a:ext cx="3567" cy="5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28" y="-1551549"/>
            <a:ext cx="2748619" cy="95862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2" name="Picture 2" descr="PM65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8" b="99668" l="1141" r="99049">
                        <a14:foregroundMark x1="19392" y1="7629" x2="22433" y2="7131"/>
                        <a14:foregroundMark x1="14639" y1="7794" x2="17110" y2="7794"/>
                        <a14:foregroundMark x1="29087" y1="4312" x2="33460" y2="3980"/>
                        <a14:foregroundMark x1="41065" y1="3814" x2="51521" y2="4975"/>
                        <a14:foregroundMark x1="53042" y1="3483" x2="70913" y2="8292"/>
                        <a14:foregroundMark x1="51331" y1="2985" x2="34221" y2="3317"/>
                        <a14:foregroundMark x1="13118" y1="35158" x2="13688" y2="35323"/>
                        <a14:foregroundMark x1="13688" y1="35158" x2="14068" y2="35158"/>
                        <a14:foregroundMark x1="13688" y1="34826" x2="12928" y2="34992"/>
                        <a14:foregroundMark x1="13118" y1="34992" x2="14639" y2="35158"/>
                        <a14:foregroundMark x1="14449" y1="34826" x2="11217" y2="35655"/>
                        <a14:backgroundMark x1="5323" y1="5970" x2="4373" y2="13433"/>
                        <a14:backgroundMark x1="16730" y1="2819" x2="36312" y2="1658"/>
                        <a14:backgroundMark x1="42205" y1="1161" x2="57985" y2="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66" y="-3332617"/>
            <a:ext cx="2186346" cy="2506515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-3554092"/>
            <a:ext cx="2727990" cy="272799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106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00052 0.73403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77556E-17 L -0.00807 0.63819 " pathEditMode="relative" rAng="0" ptsTypes="AA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00013 0.75718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612 0.75949 " pathEditMode="relative" rAng="0" ptsTypes="AA">
                                      <p:cBhvr>
                                        <p:cTn id="3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3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706246" y="1666430"/>
            <a:ext cx="4338613" cy="4169588"/>
            <a:chOff x="226753" y="0"/>
            <a:chExt cx="4338613" cy="4169588"/>
          </a:xfrm>
        </p:grpSpPr>
        <p:sp>
          <p:nvSpPr>
            <p:cNvPr id="4" name="Rectangle 3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solidFill>
              <a:srgbClr val="000000">
                <a:alpha val="5098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solidFill>
              <a:srgbClr val="90C226">
                <a:alpha val="2392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580968" y="2996363"/>
            <a:ext cx="258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VS 5000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7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1895" y="1204957"/>
            <a:ext cx="4338613" cy="4169588"/>
            <a:chOff x="226753" y="0"/>
            <a:chExt cx="4338613" cy="4169588"/>
          </a:xfrm>
        </p:grpSpPr>
        <p:sp>
          <p:nvSpPr>
            <p:cNvPr id="5" name="Rectangle 4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solidFill>
              <a:srgbClr val="000000">
                <a:alpha val="5098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solidFill>
              <a:srgbClr val="90C226">
                <a:alpha val="2392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088384" y="310551"/>
            <a:ext cx="6591782" cy="633178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Portable. </a:t>
            </a:r>
            <a:r>
              <a:rPr lang="en-US" sz="2400" dirty="0" err="1" smtClean="0"/>
              <a:t>Dilengkapi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baterai</a:t>
            </a:r>
            <a:r>
              <a:rPr lang="en-US" sz="2400" dirty="0"/>
              <a:t> </a:t>
            </a:r>
            <a:r>
              <a:rPr lang="en-US" sz="2400" dirty="0" smtClean="0"/>
              <a:t>1100mAh</a:t>
            </a:r>
          </a:p>
          <a:p>
            <a:r>
              <a:rPr lang="en-US" sz="2400" dirty="0" smtClean="0"/>
              <a:t>Interface </a:t>
            </a:r>
            <a:r>
              <a:rPr lang="en-US" sz="2400" dirty="0" err="1" smtClean="0"/>
              <a:t>lengkap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LCD </a:t>
            </a:r>
            <a:r>
              <a:rPr lang="en-US" sz="2400" dirty="0" err="1" smtClean="0"/>
              <a:t>dan</a:t>
            </a:r>
            <a:r>
              <a:rPr lang="en-US" sz="2400" dirty="0" smtClean="0"/>
              <a:t> 7 segment yang </a:t>
            </a:r>
            <a:r>
              <a:rPr lang="en-US" sz="2400" dirty="0" err="1" smtClean="0"/>
              <a:t>bisa</a:t>
            </a:r>
            <a:r>
              <a:rPr lang="en-US" sz="2400" dirty="0" smtClean="0"/>
              <a:t> di </a:t>
            </a:r>
            <a:r>
              <a:rPr lang="en-US" sz="2400" dirty="0" err="1" smtClean="0"/>
              <a:t>atur</a:t>
            </a:r>
            <a:r>
              <a:rPr lang="en-US" sz="2400" dirty="0" smtClean="0"/>
              <a:t> </a:t>
            </a:r>
            <a:r>
              <a:rPr lang="en-US" sz="2400" dirty="0" err="1" smtClean="0"/>
              <a:t>tingkat</a:t>
            </a:r>
            <a:r>
              <a:rPr lang="en-US" sz="2400" dirty="0" smtClean="0"/>
              <a:t> </a:t>
            </a:r>
            <a:r>
              <a:rPr lang="en-US" sz="2400" dirty="0" err="1" smtClean="0"/>
              <a:t>kecerahan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High Res LCD</a:t>
            </a:r>
          </a:p>
          <a:p>
            <a:r>
              <a:rPr lang="en-US" sz="2400" dirty="0" smtClean="0"/>
              <a:t>Manual/Continue NIBP measurement</a:t>
            </a:r>
          </a:p>
          <a:p>
            <a:r>
              <a:rPr lang="en-US" sz="2400" dirty="0" smtClean="0"/>
              <a:t>NIBP data </a:t>
            </a:r>
            <a:r>
              <a:rPr lang="en-US" sz="2400" dirty="0" err="1" smtClean="0"/>
              <a:t>sampai</a:t>
            </a:r>
            <a:r>
              <a:rPr lang="en-US" sz="2400" dirty="0" smtClean="0"/>
              <a:t> 2000 </a:t>
            </a:r>
            <a:r>
              <a:rPr lang="en-US" sz="2400" dirty="0" err="1" smtClean="0"/>
              <a:t>dan</a:t>
            </a:r>
            <a:r>
              <a:rPr lang="en-US" sz="2400" dirty="0" smtClean="0"/>
              <a:t> 48 jam data </a:t>
            </a:r>
            <a:r>
              <a:rPr lang="en-US" sz="2400" dirty="0" err="1" smtClean="0"/>
              <a:t>untuk</a:t>
            </a:r>
            <a:r>
              <a:rPr lang="en-US" sz="2400" dirty="0" smtClean="0"/>
              <a:t> SpO2</a:t>
            </a:r>
          </a:p>
          <a:p>
            <a:r>
              <a:rPr lang="en-US" sz="2400" dirty="0" err="1" smtClean="0"/>
              <a:t>Aktraktif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suara</a:t>
            </a:r>
            <a:r>
              <a:rPr lang="en-US" sz="2400" dirty="0" smtClean="0"/>
              <a:t> pulse yang </a:t>
            </a:r>
            <a:r>
              <a:rPr lang="en-US" sz="2400" dirty="0" err="1" smtClean="0"/>
              <a:t>menyesuaikan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tingkat</a:t>
            </a:r>
            <a:r>
              <a:rPr lang="en-US" sz="2400" dirty="0" smtClean="0"/>
              <a:t> SpO2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5" y="2739448"/>
            <a:ext cx="4226305" cy="14739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42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23111" y="-85458"/>
            <a:ext cx="4338613" cy="4169588"/>
            <a:chOff x="226753" y="0"/>
            <a:chExt cx="4338613" cy="4169588"/>
          </a:xfrm>
        </p:grpSpPr>
        <p:sp>
          <p:nvSpPr>
            <p:cNvPr id="5" name="Rectangle 4"/>
            <p:cNvSpPr/>
            <p:nvPr/>
          </p:nvSpPr>
          <p:spPr>
            <a:xfrm>
              <a:off x="733594" y="439416"/>
              <a:ext cx="3831772" cy="3730172"/>
            </a:xfrm>
            <a:prstGeom prst="rect">
              <a:avLst/>
            </a:prstGeom>
            <a:solidFill>
              <a:srgbClr val="000000">
                <a:alpha val="5098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53" y="0"/>
              <a:ext cx="3831772" cy="3730172"/>
            </a:xfrm>
            <a:prstGeom prst="rect">
              <a:avLst/>
            </a:prstGeom>
            <a:solidFill>
              <a:srgbClr val="90C226">
                <a:alpha val="2392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746" y="543402"/>
            <a:ext cx="5297714" cy="5718629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 smtClean="0"/>
              <a:t>Display</a:t>
            </a:r>
          </a:p>
          <a:p>
            <a:pPr marL="0" indent="0">
              <a:buNone/>
            </a:pPr>
            <a:r>
              <a:rPr lang="en-US" sz="2000" dirty="0" smtClean="0"/>
              <a:t>7 segment </a:t>
            </a:r>
            <a:r>
              <a:rPr lang="en-US" sz="2000" dirty="0" err="1" smtClean="0"/>
              <a:t>dan</a:t>
            </a:r>
            <a:r>
              <a:rPr lang="en-US" sz="2000" dirty="0" smtClean="0"/>
              <a:t> 2.4 inch LCD</a:t>
            </a:r>
          </a:p>
          <a:p>
            <a:r>
              <a:rPr lang="en-US" sz="2000" b="1" dirty="0" smtClean="0"/>
              <a:t>Battery</a:t>
            </a: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sz="2000" dirty="0"/>
              <a:t>Rechargeable DC </a:t>
            </a:r>
            <a:r>
              <a:rPr lang="en-US" sz="2000" dirty="0" smtClean="0"/>
              <a:t>1100mAh </a:t>
            </a:r>
            <a:r>
              <a:rPr lang="en-US" sz="2000" dirty="0"/>
              <a:t>7</a:t>
            </a:r>
            <a:r>
              <a:rPr lang="en-US" sz="2000" dirty="0" smtClean="0"/>
              <a:t>.4V Lithium Battery</a:t>
            </a:r>
            <a:endParaRPr lang="en-US" sz="2000" dirty="0"/>
          </a:p>
          <a:p>
            <a:r>
              <a:rPr lang="en-US" sz="2000" b="1" dirty="0" smtClean="0"/>
              <a:t>SpO2</a:t>
            </a:r>
          </a:p>
          <a:p>
            <a:pPr marL="0" indent="0">
              <a:buNone/>
            </a:pPr>
            <a:r>
              <a:rPr lang="en-US" sz="2000" dirty="0" smtClean="0"/>
              <a:t>Range 0%~100%</a:t>
            </a:r>
          </a:p>
          <a:p>
            <a:pPr marL="0" indent="0">
              <a:buNone/>
            </a:pPr>
            <a:r>
              <a:rPr lang="en-US" sz="2000" dirty="0" err="1" smtClean="0"/>
              <a:t>Akurasi</a:t>
            </a:r>
            <a:r>
              <a:rPr lang="en-US" sz="2000" dirty="0" smtClean="0"/>
              <a:t> ±2%</a:t>
            </a:r>
          </a:p>
          <a:p>
            <a:r>
              <a:rPr lang="en-US" sz="2000" b="1" dirty="0" smtClean="0"/>
              <a:t>Pulse Rate</a:t>
            </a:r>
          </a:p>
          <a:p>
            <a:pPr marL="0" indent="0">
              <a:buNone/>
            </a:pPr>
            <a:r>
              <a:rPr lang="en-US" sz="2000" dirty="0" smtClean="0"/>
              <a:t>Range 30~250 Bpm</a:t>
            </a:r>
          </a:p>
          <a:p>
            <a:pPr marL="0" indent="0">
              <a:buNone/>
            </a:pPr>
            <a:r>
              <a:rPr lang="en-US" sz="2000" dirty="0" err="1" smtClean="0"/>
              <a:t>Akurasi</a:t>
            </a:r>
            <a:r>
              <a:rPr lang="en-US" sz="2000" dirty="0" smtClean="0"/>
              <a:t> ±2Bpm</a:t>
            </a:r>
          </a:p>
          <a:p>
            <a:r>
              <a:rPr lang="en-US" sz="2000" b="1" dirty="0" smtClean="0"/>
              <a:t>NIBP</a:t>
            </a:r>
          </a:p>
          <a:p>
            <a:pPr marL="0" indent="0">
              <a:buNone/>
            </a:pPr>
            <a:r>
              <a:rPr lang="en-US" sz="2000" dirty="0" err="1" smtClean="0"/>
              <a:t>Tipe</a:t>
            </a:r>
            <a:r>
              <a:rPr lang="en-US" sz="2000" dirty="0" smtClean="0"/>
              <a:t> </a:t>
            </a:r>
            <a:r>
              <a:rPr lang="en-US" sz="2000" dirty="0" err="1" smtClean="0"/>
              <a:t>Oscillometric</a:t>
            </a:r>
            <a:r>
              <a:rPr lang="en-US" sz="2000" dirty="0" smtClean="0"/>
              <a:t>, Manual/continuous</a:t>
            </a:r>
          </a:p>
          <a:p>
            <a:pPr marL="0" indent="0">
              <a:buNone/>
            </a:pPr>
            <a:r>
              <a:rPr lang="en-US" sz="2000" dirty="0" err="1" smtClean="0"/>
              <a:t>Akurasi</a:t>
            </a:r>
            <a:r>
              <a:rPr lang="en-US" sz="2000" dirty="0" smtClean="0"/>
              <a:t> ±5 mmHg</a:t>
            </a:r>
          </a:p>
          <a:p>
            <a:r>
              <a:rPr lang="en-US" sz="2000" b="1" dirty="0" err="1" smtClean="0"/>
              <a:t>Dimensi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dirty="0" smtClean="0"/>
              <a:t>230mm(L)x200mm(W)x75mm(H)</a:t>
            </a:r>
          </a:p>
          <a:p>
            <a:r>
              <a:rPr lang="en-US" sz="2000" b="1" dirty="0" err="1" smtClean="0"/>
              <a:t>Berat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dirty="0" smtClean="0"/>
              <a:t>1.15 Kg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66" y="1193403"/>
            <a:ext cx="4226305" cy="14739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005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07611" y="2565447"/>
            <a:ext cx="5545126" cy="1482933"/>
            <a:chOff x="476720" y="2307970"/>
            <a:chExt cx="5545126" cy="14829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lum contrast="40000"/>
            </a:blip>
            <a:stretch>
              <a:fillRect/>
            </a:stretch>
          </p:blipFill>
          <p:spPr>
            <a:xfrm>
              <a:off x="476720" y="2307970"/>
              <a:ext cx="5545126" cy="148293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215701" y="3543345"/>
              <a:ext cx="655607" cy="202314"/>
            </a:xfrm>
            <a:prstGeom prst="rect">
              <a:avLst/>
            </a:prstGeom>
            <a:solidFill>
              <a:srgbClr val="C4C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43250" y="3543345"/>
              <a:ext cx="1019175" cy="10115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/>
          <p:cNvCxnSpPr/>
          <p:nvPr/>
        </p:nvCxnSpPr>
        <p:spPr>
          <a:xfrm flipV="1">
            <a:off x="428364" y="3070245"/>
            <a:ext cx="2588493" cy="9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6194" y="2768131"/>
            <a:ext cx="14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NIBP Socket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28364" y="3660137"/>
            <a:ext cx="2588493" cy="9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3634" y="330228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</a:t>
            </a:r>
            <a:r>
              <a:rPr lang="en-US" sz="1100" dirty="0" smtClean="0"/>
              <a:t>2</a:t>
            </a:r>
            <a:r>
              <a:rPr lang="en-US" dirty="0" smtClean="0"/>
              <a:t> Socket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6620" y="2768131"/>
            <a:ext cx="1706880" cy="566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4271361" y="2208091"/>
            <a:ext cx="7621" cy="567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68040" y="1827591"/>
            <a:ext cx="16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NIBP Indicator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634163" y="3014663"/>
            <a:ext cx="236134" cy="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634163" y="2447618"/>
            <a:ext cx="7621" cy="567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44551" y="2142804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Print (Optional)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6261100" y="3356784"/>
            <a:ext cx="616818" cy="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6263395" y="1886256"/>
            <a:ext cx="30840" cy="1467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46270" y="157228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Start/Stop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883728" y="3698905"/>
            <a:ext cx="986569" cy="16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9" idx="2"/>
          </p:cNvCxnSpPr>
          <p:nvPr/>
        </p:nvCxnSpPr>
        <p:spPr>
          <a:xfrm flipH="1">
            <a:off x="5882645" y="1250940"/>
            <a:ext cx="38110" cy="2447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287408" y="88160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Main/Back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8030512" y="2840476"/>
            <a:ext cx="133249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354400" y="247114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163881" y="2875052"/>
            <a:ext cx="928012" cy="949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8102199" y="3349643"/>
            <a:ext cx="16799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85477" y="301466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Navigasi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7627887" y="3383995"/>
            <a:ext cx="0" cy="1178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31534" y="457285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Confirm/OK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435258" y="3356784"/>
            <a:ext cx="1706880" cy="566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4263740" y="3945437"/>
            <a:ext cx="7621" cy="567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435258" y="452274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</a:t>
            </a:r>
            <a:r>
              <a:rPr lang="en-US" sz="1200" dirty="0" smtClean="0"/>
              <a:t>2 </a:t>
            </a:r>
            <a:r>
              <a:rPr lang="en-US" dirty="0" smtClean="0"/>
              <a:t>Indicator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437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9" grpId="0"/>
      <p:bldP spid="5" grpId="0" animBg="1"/>
      <p:bldP spid="51" grpId="0"/>
      <p:bldP spid="64" grpId="0"/>
      <p:bldP spid="71" grpId="0"/>
      <p:bldP spid="79" grpId="0"/>
      <p:bldP spid="81" grpId="0"/>
      <p:bldP spid="55" grpId="0" animBg="1"/>
      <p:bldP spid="83" grpId="0"/>
      <p:bldP spid="86" grpId="0"/>
      <p:bldP spid="88" grpId="0" animBg="1"/>
      <p:bldP spid="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e-katalog.lkpp.go.id/thumb/300x300/files/upload/produk_gambar/2016/11/11/147884274592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05" y="1566889"/>
            <a:ext cx="5176811" cy="517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0098" y="214610"/>
            <a:ext cx="8093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Optional VS5000 + Trolley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7" y="5647217"/>
            <a:ext cx="2023742" cy="7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1451</TotalTime>
  <Words>993</Words>
  <Application>Microsoft Office PowerPoint</Application>
  <PresentationFormat>Widescreen</PresentationFormat>
  <Paragraphs>238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inherit</vt:lpstr>
      <vt:lpstr>Lato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Comparasi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COMP-IT</cp:lastModifiedBy>
  <cp:revision>94</cp:revision>
  <cp:lastPrinted>2019-01-05T04:52:27Z</cp:lastPrinted>
  <dcterms:created xsi:type="dcterms:W3CDTF">2019-01-03T08:38:53Z</dcterms:created>
  <dcterms:modified xsi:type="dcterms:W3CDTF">2021-01-18T06:29:18Z</dcterms:modified>
</cp:coreProperties>
</file>